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Proxima Nova" panose="020B0604020202020204" charset="0"/>
      <p:regular r:id="rId26"/>
      <p:bold r:id="rId27"/>
      <p:italic r:id="rId28"/>
      <p:boldItalic r:id="rId29"/>
    </p:embeddedFont>
    <p:embeddedFont>
      <p:font typeface="Quattrocento Sans"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30"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ealthdata.gov"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opendata.nhs.sco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bd8708ceb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bd8708ce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Aim was to operationalize data quality framework and build a metric with some data quality parameters which qualitatively and quantitatively define data quality score of a dataset. </a:t>
            </a:r>
            <a:endParaRPr/>
          </a:p>
          <a:p>
            <a:pPr marL="0" lvl="0" indent="0" algn="l" rtl="0">
              <a:spcBef>
                <a:spcPts val="0"/>
              </a:spcBef>
              <a:spcAft>
                <a:spcPts val="0"/>
              </a:spcAft>
              <a:buNone/>
            </a:pPr>
            <a:r>
              <a:rPr lang="en"/>
              <a:t>We have completed 8 credits each. This our final semester in the BTP consisting for 4 credits each. </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8596103b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8596103b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some of the applications which empirically show the correctness of our proposed metric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8596103b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8596103b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As an application of our data quality metric we performed a case study using the DHS India dataset over the years </a:t>
            </a:r>
            <a:r>
              <a:rPr lang="en" sz="1800" b="1">
                <a:solidFill>
                  <a:srgbClr val="595959"/>
                </a:solidFill>
                <a:latin typeface="Proxima Nova"/>
                <a:ea typeface="Proxima Nova"/>
                <a:cs typeface="Proxima Nova"/>
                <a:sym typeface="Proxima Nova"/>
              </a:rPr>
              <a:t>1998-99, 2005-06 and 2015-16</a:t>
            </a:r>
            <a:r>
              <a:rPr lang="en" sz="1800">
                <a:solidFill>
                  <a:srgbClr val="595959"/>
                </a:solidFill>
                <a:latin typeface="Proxima Nova"/>
                <a:ea typeface="Proxima Nova"/>
                <a:cs typeface="Proxima Nova"/>
                <a:sym typeface="Proxima Nova"/>
              </a:rPr>
              <a:t>  as testing data and evaluated the data quality using our metric and platform. </a:t>
            </a:r>
            <a:endParaRPr sz="1800">
              <a:solidFill>
                <a:srgbClr val="595959"/>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solidFill>
                <a:srgbClr val="595959"/>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 sz="1800">
                <a:solidFill>
                  <a:srgbClr val="595959"/>
                </a:solidFill>
                <a:latin typeface="Proxima Nova"/>
                <a:ea typeface="Proxima Nova"/>
                <a:cs typeface="Proxima Nova"/>
                <a:sym typeface="Proxima Nova"/>
              </a:rPr>
              <a:t>After observing the data quality parameters for each year we see a  constant increase in the data quality scores over the years 1998-99, 2005-06 and 2015-16 in almost all sections justifying the hypothesis that Data Quality is increasing with the advancement of technology.</a:t>
            </a:r>
            <a:endParaRPr sz="1800">
              <a:solidFill>
                <a:srgbClr val="595959"/>
              </a:solidFill>
              <a:latin typeface="Proxima Nova"/>
              <a:ea typeface="Proxima Nova"/>
              <a:cs typeface="Proxima Nova"/>
              <a:sym typeface="Proxima Nova"/>
            </a:endParaRPr>
          </a:p>
          <a:p>
            <a:pPr marL="0" lvl="0" indent="0" algn="l" rtl="0">
              <a:spcBef>
                <a:spcPts val="1600"/>
              </a:spcBef>
              <a:spcAft>
                <a:spcPts val="0"/>
              </a:spcAft>
              <a:buNone/>
            </a:pPr>
            <a:endParaRPr sz="1800">
              <a:solidFill>
                <a:srgbClr val="595959"/>
              </a:solidFill>
              <a:latin typeface="Proxima Nova"/>
              <a:ea typeface="Proxima Nova"/>
              <a:cs typeface="Proxima Nova"/>
              <a:sym typeface="Proxima Nova"/>
            </a:endParaRPr>
          </a:p>
          <a:p>
            <a:pPr marL="0" lvl="0" indent="0" algn="l" rtl="0">
              <a:spcBef>
                <a:spcPts val="0"/>
              </a:spcBef>
              <a:spcAft>
                <a:spcPts val="0"/>
              </a:spcAft>
              <a:buNone/>
            </a:pPr>
            <a:endParaRPr sz="1800">
              <a:solidFill>
                <a:srgbClr val="595959"/>
              </a:solidFill>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8596103b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8596103b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8596103b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8596103b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8596103b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8596103b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graphs, we observe that the increase and decrease of data quality with respect each dataset and observe similar trends. The similarity in trends prove that the data quality is independent of the metric and can be accurately captured by the ingredients proposed by the study.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order to finalise one metric for getting the final data quality scores, we used the weights calculated after PCA analysis of the dataset as PCA is standard</a:t>
            </a:r>
            <a:endParaRPr/>
          </a:p>
          <a:p>
            <a:pPr marL="0" lvl="0" indent="0" algn="l" rtl="0">
              <a:spcBef>
                <a:spcPts val="0"/>
              </a:spcBef>
              <a:spcAft>
                <a:spcPts val="0"/>
              </a:spcAft>
              <a:buClr>
                <a:schemeClr val="dk1"/>
              </a:buClr>
              <a:buSzPts val="1100"/>
              <a:buFont typeface="Arial"/>
              <a:buNone/>
            </a:pPr>
            <a:r>
              <a:rPr lang="en"/>
              <a:t>and reliable metric.The approach of cosine similarity to get the dependent variable doesnt give us accurate results and hence is unreliable.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85ec5e63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85ec5e63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PCA metric above testing set of DHS Indian dataset the years ----</a:t>
            </a:r>
            <a:endParaRPr/>
          </a:p>
          <a:p>
            <a:pPr marL="0" lvl="0" indent="0" algn="l" rtl="0">
              <a:spcBef>
                <a:spcPts val="0"/>
              </a:spcBef>
              <a:spcAft>
                <a:spcPts val="0"/>
              </a:spcAft>
              <a:buNone/>
            </a:pPr>
            <a:r>
              <a:rPr lang="en"/>
              <a:t>Explain the graph</a:t>
            </a:r>
            <a:endParaRPr/>
          </a:p>
          <a:p>
            <a:pPr marL="0" lvl="0" indent="0" algn="l" rtl="0">
              <a:spcBef>
                <a:spcPts val="0"/>
              </a:spcBef>
              <a:spcAft>
                <a:spcPts val="0"/>
              </a:spcAft>
              <a:buNone/>
            </a:pPr>
            <a:r>
              <a:rPr lang="en"/>
              <a:t>Consistent increase everyyear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8596103b3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8596103b3_0_1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difference values are positive with the exception of section 4 and 5 where there is a decrease in dataquality, the difference being ⅔% only.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85ec5e633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85ec5e633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595959"/>
              </a:buClr>
              <a:buSzPts val="1200"/>
              <a:buFont typeface="Arial"/>
              <a:buChar char="●"/>
            </a:pPr>
            <a:r>
              <a:rPr lang="en" sz="1200">
                <a:solidFill>
                  <a:schemeClr val="dk1"/>
                </a:solidFill>
              </a:rPr>
              <a:t>To analyse the effectiveness of the proposed metric, the study suggested to observe the change in values of data quality with respect to change in values of ingredients. </a:t>
            </a:r>
            <a:endParaRPr sz="1200">
              <a:solidFill>
                <a:schemeClr val="dk1"/>
              </a:solidFill>
            </a:endParaRPr>
          </a:p>
          <a:p>
            <a:pPr marL="457200" lvl="0" indent="-304800" algn="l" rtl="0">
              <a:lnSpc>
                <a:spcPct val="115000"/>
              </a:lnSpc>
              <a:spcBef>
                <a:spcPts val="0"/>
              </a:spcBef>
              <a:spcAft>
                <a:spcPts val="0"/>
              </a:spcAft>
              <a:buClr>
                <a:srgbClr val="595959"/>
              </a:buClr>
              <a:buSzPts val="1200"/>
              <a:buFont typeface="Arial"/>
              <a:buChar char="●"/>
            </a:pPr>
            <a:r>
              <a:rPr lang="en" sz="1200">
                <a:solidFill>
                  <a:schemeClr val="dk1"/>
                </a:solidFill>
              </a:rPr>
              <a:t>This helped to check if our model captures the difference between a dataset with good and bad data quality. </a:t>
            </a:r>
            <a:endParaRPr sz="1200">
              <a:solidFill>
                <a:schemeClr val="dk1"/>
              </a:solidFill>
            </a:endParaRPr>
          </a:p>
          <a:p>
            <a:pPr marL="457200" lvl="0" indent="-304800" algn="l" rtl="0">
              <a:lnSpc>
                <a:spcPct val="115000"/>
              </a:lnSpc>
              <a:spcBef>
                <a:spcPts val="0"/>
              </a:spcBef>
              <a:spcAft>
                <a:spcPts val="0"/>
              </a:spcAft>
              <a:buClr>
                <a:srgbClr val="595959"/>
              </a:buClr>
              <a:buSzPts val="1200"/>
              <a:buFont typeface="Arial"/>
              <a:buChar char="●"/>
            </a:pPr>
            <a:r>
              <a:rPr lang="en" sz="1200">
                <a:solidFill>
                  <a:schemeClr val="dk1"/>
                </a:solidFill>
              </a:rPr>
              <a:t>Taking a few datasets from Kaggle, we performed the above experiment and observed values of data quality score changing over the type of noise that was added to the data.</a:t>
            </a:r>
            <a:endParaRPr sz="1200">
              <a:solidFill>
                <a:schemeClr val="dk1"/>
              </a:solidFill>
            </a:endParaRPr>
          </a:p>
          <a:p>
            <a:pPr marL="457200" lvl="0" indent="-304800" algn="l" rtl="0">
              <a:lnSpc>
                <a:spcPct val="115000"/>
              </a:lnSpc>
              <a:spcBef>
                <a:spcPts val="0"/>
              </a:spcBef>
              <a:spcAft>
                <a:spcPts val="0"/>
              </a:spcAft>
              <a:buClr>
                <a:srgbClr val="595959"/>
              </a:buClr>
              <a:buSzPts val="1200"/>
              <a:buFont typeface="Arial"/>
              <a:buChar char="●"/>
            </a:pPr>
            <a:r>
              <a:rPr lang="en" sz="1200">
                <a:solidFill>
                  <a:schemeClr val="dk1"/>
                </a:solidFill>
              </a:rPr>
              <a:t>For every dataset, 10 other datasets were created by adding one type or multiple noise sources. </a:t>
            </a:r>
            <a:endParaRPr sz="1200">
              <a:solidFill>
                <a:schemeClr val="dk1"/>
              </a:solidFill>
            </a:endParaRPr>
          </a:p>
          <a:p>
            <a:pPr marL="457200" lvl="0" indent="0" algn="l" rtl="0">
              <a:lnSpc>
                <a:spcPct val="115000"/>
              </a:lnSpc>
              <a:spcBef>
                <a:spcPts val="1600"/>
              </a:spcBef>
              <a:spcAft>
                <a:spcPts val="0"/>
              </a:spcAft>
              <a:buNone/>
            </a:pPr>
            <a:endParaRPr sz="1200">
              <a:solidFill>
                <a:schemeClr val="dk1"/>
              </a:solidFill>
            </a:endParaRPr>
          </a:p>
          <a:p>
            <a:pPr marL="457200" lvl="0" indent="-304800" algn="l" rtl="0">
              <a:lnSpc>
                <a:spcPct val="115000"/>
              </a:lnSpc>
              <a:spcBef>
                <a:spcPts val="1600"/>
              </a:spcBef>
              <a:spcAft>
                <a:spcPts val="0"/>
              </a:spcAft>
              <a:buClr>
                <a:srgbClr val="595959"/>
              </a:buClr>
              <a:buSzPts val="1200"/>
              <a:buFont typeface="Arial"/>
              <a:buChar char="●"/>
            </a:pPr>
            <a:r>
              <a:rPr lang="en" sz="1200">
                <a:solidFill>
                  <a:schemeClr val="dk1"/>
                </a:solidFill>
              </a:rPr>
              <a:t>Negative Noise was inserted in the form of adding missing cells, duplicate row samples, highly correlated columns, skewness to the dataset by removing some category in a column, and making the metadata worse.</a:t>
            </a:r>
            <a:endParaRPr sz="1200">
              <a:solidFill>
                <a:schemeClr val="dk1"/>
              </a:solidFill>
            </a:endParaRPr>
          </a:p>
          <a:p>
            <a:pPr marL="457200" lvl="0" indent="0" algn="l" rtl="0">
              <a:lnSpc>
                <a:spcPct val="115000"/>
              </a:lnSpc>
              <a:spcBef>
                <a:spcPts val="1600"/>
              </a:spcBef>
              <a:spcAft>
                <a:spcPts val="0"/>
              </a:spcAft>
              <a:buNone/>
            </a:pPr>
            <a:endParaRPr sz="1200">
              <a:solidFill>
                <a:schemeClr val="dk1"/>
              </a:solidFill>
            </a:endParaRPr>
          </a:p>
          <a:p>
            <a:pPr marL="457200" lvl="0" indent="-304800" algn="l" rtl="0">
              <a:lnSpc>
                <a:spcPct val="115000"/>
              </a:lnSpc>
              <a:spcBef>
                <a:spcPts val="1600"/>
              </a:spcBef>
              <a:spcAft>
                <a:spcPts val="0"/>
              </a:spcAft>
              <a:buClr>
                <a:srgbClr val="595959"/>
              </a:buClr>
              <a:buSzPts val="1200"/>
              <a:buFont typeface="Arial"/>
              <a:buChar char="●"/>
            </a:pPr>
            <a:r>
              <a:rPr lang="en" sz="1200">
                <a:solidFill>
                  <a:schemeClr val="dk1"/>
                </a:solidFill>
              </a:rPr>
              <a:t>• Positive noise was added in the form of removing missing cells, duplicate rows, making the metadata better, removing correlation between columns, and making continous columns categorical.</a:t>
            </a:r>
            <a:endParaRPr sz="1200">
              <a:solidFill>
                <a:schemeClr val="dk1"/>
              </a:solidFill>
            </a:endParaRPr>
          </a:p>
          <a:p>
            <a:pPr marL="0" lvl="0" indent="0" algn="l" rtl="0">
              <a:lnSpc>
                <a:spcPct val="115000"/>
              </a:lnSpc>
              <a:spcBef>
                <a:spcPts val="1600"/>
              </a:spcBef>
              <a:spcAft>
                <a:spcPts val="0"/>
              </a:spcAft>
              <a:buNone/>
            </a:pPr>
            <a:endParaRPr sz="1200">
              <a:solidFill>
                <a:schemeClr val="dk1"/>
              </a:solidFill>
            </a:endParaRPr>
          </a:p>
          <a:p>
            <a:pPr marL="0" lvl="0" indent="0" algn="l" rtl="0">
              <a:spcBef>
                <a:spcPts val="1600"/>
              </a:spcBef>
              <a:spcAft>
                <a:spcPts val="0"/>
              </a:spcAft>
              <a:buNone/>
            </a:pP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85ec5e633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85ec5e633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an example, we have taken Life expectancy dataset from kaggle, updated about 3 months ago. Link is also give. </a:t>
            </a:r>
            <a:endParaRPr/>
          </a:p>
          <a:p>
            <a:pPr marL="0" lvl="0" indent="0" algn="l" rtl="0">
              <a:spcBef>
                <a:spcPts val="0"/>
              </a:spcBef>
              <a:spcAft>
                <a:spcPts val="0"/>
              </a:spcAft>
              <a:buNone/>
            </a:pPr>
            <a:r>
              <a:rPr lang="en"/>
              <a:t>Baseline in bold. </a:t>
            </a:r>
            <a:endParaRPr/>
          </a:p>
          <a:p>
            <a:pPr marL="0" lvl="0" indent="0" algn="l" rtl="0">
              <a:spcBef>
                <a:spcPts val="0"/>
              </a:spcBef>
              <a:spcAft>
                <a:spcPts val="0"/>
              </a:spcAft>
              <a:buNone/>
            </a:pPr>
            <a:r>
              <a:rPr lang="en">
                <a:solidFill>
                  <a:schemeClr val="dk1"/>
                </a:solidFill>
              </a:rPr>
              <a:t>Green are the cells where we added positive noise thereby increasing data quality score from the baseline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Red are the cells where we added negative noise thereby decreasing data quality score from the baseline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8596103b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8596103b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595959"/>
              </a:buClr>
              <a:buSzPts val="1200"/>
              <a:buFont typeface="Arial"/>
              <a:buChar char="●"/>
            </a:pPr>
            <a:r>
              <a:rPr lang="en" sz="1200">
                <a:solidFill>
                  <a:schemeClr val="dk1"/>
                </a:solidFill>
              </a:rPr>
              <a:t>The data quality for the baseline and its modified datasets was calculated and compared as shown in figure</a:t>
            </a:r>
            <a:endParaRPr sz="1200">
              <a:solidFill>
                <a:schemeClr val="dk1"/>
              </a:solidFill>
            </a:endParaRPr>
          </a:p>
          <a:p>
            <a:pPr marL="457200" lvl="0" indent="0" algn="l" rtl="0">
              <a:lnSpc>
                <a:spcPct val="115000"/>
              </a:lnSpc>
              <a:spcBef>
                <a:spcPts val="1600"/>
              </a:spcBef>
              <a:spcAft>
                <a:spcPts val="0"/>
              </a:spcAft>
              <a:buNone/>
            </a:pPr>
            <a:endParaRPr sz="1200">
              <a:solidFill>
                <a:schemeClr val="dk1"/>
              </a:solidFill>
            </a:endParaRPr>
          </a:p>
          <a:p>
            <a:pPr marL="457200" lvl="0" indent="-304800" algn="l" rtl="0">
              <a:lnSpc>
                <a:spcPct val="115000"/>
              </a:lnSpc>
              <a:spcBef>
                <a:spcPts val="1600"/>
              </a:spcBef>
              <a:spcAft>
                <a:spcPts val="0"/>
              </a:spcAft>
              <a:buClr>
                <a:schemeClr val="dk1"/>
              </a:buClr>
              <a:buSzPts val="1200"/>
              <a:buFont typeface="Proxima Nova"/>
              <a:buChar char="●"/>
            </a:pPr>
            <a:r>
              <a:rPr lang="en" sz="1200">
                <a:solidFill>
                  <a:schemeClr val="dk1"/>
                </a:solidFill>
              </a:rPr>
              <a:t>We observed that the data quality of the datasets created by adding negative noise decreased and increased after adding positive noise as compared to the original baseline dataset. These observations prove that our metric can capture the data quality trend for all kinds of datasets correctly and in concordance with the weightage of ingredients.</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Proxima Nova"/>
              <a:buChar char="●"/>
            </a:pPr>
            <a:r>
              <a:rPr lang="en" sz="1200">
                <a:solidFill>
                  <a:schemeClr val="dk1"/>
                </a:solidFill>
              </a:rPr>
              <a:t>The weightages are given in the diagram on the right, where it is visible that after correlation, comes % duplicate cells and then metadata and further missing cells. Which is in the same sequence as the green bars and yellow bars that show positive and negative noise respectively.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c77d8fb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c77d8fb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The need for Data Quality emerged from this ever-increasing speed of data growth.</a:t>
            </a:r>
            <a:endParaRPr sz="1200">
              <a:solidFill>
                <a:schemeClr val="dk1"/>
              </a:solidFill>
            </a:endParaRPr>
          </a:p>
          <a:p>
            <a:pPr marL="0" lvl="0" indent="0" algn="just" rtl="0">
              <a:lnSpc>
                <a:spcPct val="115000"/>
              </a:lnSpc>
              <a:spcBef>
                <a:spcPts val="0"/>
              </a:spcBef>
              <a:spcAft>
                <a:spcPts val="0"/>
              </a:spcAft>
              <a:buNone/>
            </a:pPr>
            <a:endParaRPr sz="1200" b="1">
              <a:solidFill>
                <a:schemeClr val="dk1"/>
              </a:solidFill>
            </a:endParaRPr>
          </a:p>
          <a:p>
            <a:pPr marL="0" lvl="0" indent="0" algn="just" rtl="0">
              <a:lnSpc>
                <a:spcPct val="115000"/>
              </a:lnSpc>
              <a:spcBef>
                <a:spcPts val="0"/>
              </a:spcBef>
              <a:spcAft>
                <a:spcPts val="0"/>
              </a:spcAft>
              <a:buNone/>
            </a:pPr>
            <a:r>
              <a:rPr lang="en" sz="1200" b="1">
                <a:solidFill>
                  <a:schemeClr val="dk1"/>
                </a:solidFill>
              </a:rPr>
              <a:t>Data quality</a:t>
            </a:r>
            <a:r>
              <a:rPr lang="en" sz="1200">
                <a:solidFill>
                  <a:schemeClr val="dk1"/>
                </a:solidFill>
              </a:rPr>
              <a:t> refers to how suitable the information is for use in a particular application.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highlight>
                  <a:srgbClr val="FF0000"/>
                </a:highlight>
              </a:rPr>
              <a:t>With advancements in the technology, use of data has become immensely influential and hence the importance of its quality. </a:t>
            </a:r>
            <a:endParaRPr sz="1200">
              <a:solidFill>
                <a:schemeClr val="dk1"/>
              </a:solidFill>
              <a:highlight>
                <a:srgbClr val="FF0000"/>
              </a:highlight>
            </a:endParaRPr>
          </a:p>
          <a:p>
            <a:pPr marL="0" lvl="0" indent="0" algn="just" rtl="0">
              <a:lnSpc>
                <a:spcPct val="115000"/>
              </a:lnSpc>
              <a:spcBef>
                <a:spcPts val="0"/>
              </a:spcBef>
              <a:spcAft>
                <a:spcPts val="0"/>
              </a:spcAft>
              <a:buNone/>
            </a:pPr>
            <a:r>
              <a:rPr lang="en" sz="1200">
                <a:solidFill>
                  <a:schemeClr val="dk1"/>
                </a:solidFill>
              </a:rPr>
              <a:t>Analyzing the data quality levels can help organizations in identifying errors that need to be resolved so that data can be used to its full potential.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Inaccurate data needs to be identified, documented, and fixed to ensure that proper and efficient usage.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Therefore, data quality has made great strides in research field but it has been largely based on an adoc approach wherein we define data quality not quantify it based on some metric.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W</a:t>
            </a:r>
            <a:r>
              <a:rPr lang="en" sz="1200" b="1">
                <a:solidFill>
                  <a:schemeClr val="dk1"/>
                </a:solidFill>
              </a:rPr>
              <a:t>e aim</a:t>
            </a:r>
            <a:r>
              <a:rPr lang="en" sz="1200">
                <a:solidFill>
                  <a:schemeClr val="dk1"/>
                </a:solidFill>
              </a:rPr>
              <a:t> to develop this data quality metric that measures the degree to which the provided data is fit to serve our purpose, and further propose algorithms to incorporate data quality assessments. </a:t>
            </a: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Applications of the proposed metric would help us understand the validity and reliability. </a:t>
            </a: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An online portal would ease the process of generating DQ labels, scores and report.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bd8708ceb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bd8708ceb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8596103b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8596103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Increased use of data has urged the need for quality data for decision making. Hence data quality checks and their interpretation has become the need of the hour.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Assessing data quality is an on-going effort that requires awareness of the fundamental principles underlying the development of subjective and objective data quality metrics.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In our research, we represent frameworks in terms of scores generated that check the quality of data. </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We have developed illustrative metrics for important data quality dimensions. </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just" rtl="0">
              <a:lnSpc>
                <a:spcPct val="115000"/>
              </a:lnSpc>
              <a:spcBef>
                <a:spcPts val="0"/>
              </a:spcBef>
              <a:spcAft>
                <a:spcPts val="0"/>
              </a:spcAft>
              <a:buNone/>
            </a:pPr>
            <a:r>
              <a:rPr lang="en" sz="1200">
                <a:solidFill>
                  <a:schemeClr val="dk1"/>
                </a:solidFill>
              </a:rPr>
              <a:t>Finally, we have presented an approach that provides flexibility, scalability, and adaptability.</a:t>
            </a:r>
            <a:endParaRPr sz="1200">
              <a:solidFill>
                <a:schemeClr val="dk1"/>
              </a:solidFill>
            </a:endParaRPr>
          </a:p>
          <a:p>
            <a:pPr marL="0" lvl="0" indent="0" algn="just" rtl="0">
              <a:lnSpc>
                <a:spcPct val="115000"/>
              </a:lnSpc>
              <a:spcBef>
                <a:spcPts val="0"/>
              </a:spcBef>
              <a:spcAft>
                <a:spcPts val="0"/>
              </a:spcAft>
              <a:buNone/>
            </a:pPr>
            <a:endParaRPr sz="1200">
              <a:solidFill>
                <a:schemeClr val="dk1"/>
              </a:solidFill>
            </a:endParaRPr>
          </a:p>
          <a:p>
            <a:pPr marL="0" lvl="0" indent="0" algn="just" rtl="0">
              <a:spcBef>
                <a:spcPts val="0"/>
              </a:spcBef>
              <a:spcAft>
                <a:spcPts val="0"/>
              </a:spcAft>
              <a:buNone/>
            </a:pPr>
            <a:r>
              <a:rPr lang="en" sz="1800">
                <a:solidFill>
                  <a:srgbClr val="595959"/>
                </a:solidFill>
                <a:latin typeface="Proxima Nova"/>
                <a:ea typeface="Proxima Nova"/>
                <a:cs typeface="Proxima Nova"/>
                <a:sym typeface="Proxima Nova"/>
              </a:rPr>
              <a:t>We have shown places where the proposed metric has proved its accuracy and concordance. </a:t>
            </a:r>
            <a:endParaRPr sz="1800">
              <a:solidFill>
                <a:srgbClr val="595959"/>
              </a:solidFill>
              <a:latin typeface="Proxima Nova"/>
              <a:ea typeface="Proxima Nova"/>
              <a:cs typeface="Proxima Nova"/>
              <a:sym typeface="Proxima Nova"/>
            </a:endParaRPr>
          </a:p>
          <a:p>
            <a:pPr marL="457200" lvl="0" indent="-342900" algn="just" rtl="0">
              <a:spcBef>
                <a:spcPts val="0"/>
              </a:spcBef>
              <a:spcAft>
                <a:spcPts val="0"/>
              </a:spcAft>
              <a:buClr>
                <a:srgbClr val="595959"/>
              </a:buClr>
              <a:buSzPts val="1800"/>
              <a:buFont typeface="Proxima Nova"/>
              <a:buAutoNum type="arabicPeriod"/>
            </a:pPr>
            <a:r>
              <a:rPr lang="en" sz="1800">
                <a:solidFill>
                  <a:srgbClr val="595959"/>
                </a:solidFill>
                <a:latin typeface="Proxima Nova"/>
                <a:ea typeface="Proxima Nova"/>
                <a:cs typeface="Proxima Nova"/>
                <a:sym typeface="Proxima Nova"/>
              </a:rPr>
              <a:t>Applications of Formulated Metric</a:t>
            </a:r>
            <a:endParaRPr sz="1800">
              <a:solidFill>
                <a:srgbClr val="595959"/>
              </a:solidFill>
              <a:latin typeface="Proxima Nova"/>
              <a:ea typeface="Proxima Nova"/>
              <a:cs typeface="Proxima Nova"/>
              <a:sym typeface="Proxima Nova"/>
            </a:endParaRPr>
          </a:p>
          <a:p>
            <a:pPr marL="914400" lvl="1" indent="-342900" algn="just" rtl="0">
              <a:spcBef>
                <a:spcPts val="0"/>
              </a:spcBef>
              <a:spcAft>
                <a:spcPts val="0"/>
              </a:spcAft>
              <a:buClr>
                <a:srgbClr val="595959"/>
              </a:buClr>
              <a:buSzPts val="1800"/>
              <a:buFont typeface="Proxima Nova"/>
              <a:buAutoNum type="alphaLcPeriod"/>
            </a:pPr>
            <a:r>
              <a:rPr lang="en" sz="1800">
                <a:solidFill>
                  <a:srgbClr val="595959"/>
                </a:solidFill>
                <a:latin typeface="Proxima Nova"/>
                <a:ea typeface="Proxima Nova"/>
                <a:cs typeface="Proxima Nova"/>
                <a:sym typeface="Proxima Nova"/>
              </a:rPr>
              <a:t>Case Study: DHS Datasets over the years</a:t>
            </a:r>
            <a:endParaRPr sz="1800">
              <a:solidFill>
                <a:srgbClr val="595959"/>
              </a:solidFill>
              <a:latin typeface="Proxima Nova"/>
              <a:ea typeface="Proxima Nova"/>
              <a:cs typeface="Proxima Nova"/>
              <a:sym typeface="Proxima Nova"/>
            </a:endParaRPr>
          </a:p>
          <a:p>
            <a:pPr marL="914400" lvl="1" indent="-342900" algn="just" rtl="0">
              <a:spcBef>
                <a:spcPts val="0"/>
              </a:spcBef>
              <a:spcAft>
                <a:spcPts val="0"/>
              </a:spcAft>
              <a:buClr>
                <a:srgbClr val="595959"/>
              </a:buClr>
              <a:buSzPts val="1800"/>
              <a:buFont typeface="Proxima Nova"/>
              <a:buAutoNum type="alphaLcPeriod"/>
            </a:pPr>
            <a:r>
              <a:rPr lang="en" sz="1800">
                <a:solidFill>
                  <a:srgbClr val="595959"/>
                </a:solidFill>
                <a:latin typeface="Proxima Nova"/>
                <a:ea typeface="Proxima Nova"/>
                <a:cs typeface="Proxima Nova"/>
                <a:sym typeface="Proxima Nova"/>
              </a:rPr>
              <a:t>Data Quality Trends</a:t>
            </a:r>
            <a:endParaRPr sz="1800">
              <a:solidFill>
                <a:srgbClr val="595959"/>
              </a:solidFill>
              <a:latin typeface="Proxima Nova"/>
              <a:ea typeface="Proxima Nova"/>
              <a:cs typeface="Proxima Nova"/>
              <a:sym typeface="Proxima Nova"/>
            </a:endParaRPr>
          </a:p>
          <a:p>
            <a:pPr marL="914400" lvl="1" indent="-342900" algn="just" rtl="0">
              <a:spcBef>
                <a:spcPts val="0"/>
              </a:spcBef>
              <a:spcAft>
                <a:spcPts val="0"/>
              </a:spcAft>
              <a:buClr>
                <a:srgbClr val="595959"/>
              </a:buClr>
              <a:buSzPts val="1800"/>
              <a:buFont typeface="Proxima Nova"/>
              <a:buAutoNum type="alphaLcPeriod"/>
            </a:pPr>
            <a:r>
              <a:rPr lang="en" sz="1800">
                <a:solidFill>
                  <a:srgbClr val="595959"/>
                </a:solidFill>
                <a:latin typeface="Proxima Nova"/>
                <a:ea typeface="Proxima Nova"/>
                <a:cs typeface="Proxima Nova"/>
                <a:sym typeface="Proxima Nova"/>
              </a:rPr>
              <a:t>Numerous synthetic datasets with varying data quality scores and to observe trends with respect to adding and removing noise.  </a:t>
            </a:r>
            <a:endParaRPr sz="1800">
              <a:solidFill>
                <a:srgbClr val="595959"/>
              </a:solidFill>
              <a:latin typeface="Proxima Nova"/>
              <a:ea typeface="Proxima Nova"/>
              <a:cs typeface="Proxima Nova"/>
              <a:sym typeface="Proxima Nova"/>
            </a:endParaRPr>
          </a:p>
          <a:p>
            <a:pPr marL="914400" lvl="1" indent="-342900" algn="just" rtl="0">
              <a:spcBef>
                <a:spcPts val="0"/>
              </a:spcBef>
              <a:spcAft>
                <a:spcPts val="0"/>
              </a:spcAft>
              <a:buClr>
                <a:srgbClr val="595959"/>
              </a:buClr>
              <a:buSzPts val="1800"/>
              <a:buFont typeface="Proxima Nova"/>
              <a:buAutoNum type="alphaLcPeriod"/>
            </a:pPr>
            <a:r>
              <a:rPr lang="en" sz="1800">
                <a:solidFill>
                  <a:srgbClr val="595959"/>
                </a:solidFill>
                <a:latin typeface="Proxima Nova"/>
                <a:ea typeface="Proxima Nova"/>
                <a:cs typeface="Proxima Nova"/>
                <a:sym typeface="Proxima Nova"/>
              </a:rPr>
              <a:t>Data Quality Portal</a:t>
            </a:r>
            <a:endParaRPr sz="1800">
              <a:solidFill>
                <a:srgbClr val="595959"/>
              </a:solidFill>
              <a:latin typeface="Proxima Nova"/>
              <a:ea typeface="Proxima Nova"/>
              <a:cs typeface="Proxima Nova"/>
              <a:sym typeface="Proxima Nova"/>
            </a:endParaRPr>
          </a:p>
          <a:p>
            <a:pPr marL="0" lvl="0" indent="0" algn="just" rtl="0">
              <a:lnSpc>
                <a:spcPct val="150000"/>
              </a:lnSpc>
              <a:spcBef>
                <a:spcPts val="0"/>
              </a:spcBef>
              <a:spcAft>
                <a:spcPts val="0"/>
              </a:spcAft>
              <a:buNone/>
            </a:pP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rPr>
              <a:t>This research could be the first step in a broader effort toward improving data quality.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8596103b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8596103b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ccbc7764f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ccbc7764f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Working on datasets in the Last semester from data.gov.in which is an Open Government Database Platform of India and data.world which is a Global platform, we collected covid datasets from various research healthcare institutes in and around the world. We analyzed these datasets and studied the data quality literature to finalize ingredients that helped us quantify the dataset into aspects which can be measured.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to give a brief overview of the ingredients that were in the last semester: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Provenance measure refers to the personal information related to the dataset which specifies the origin, author, version and date uploaded of that particular dataset. While extracting the dataset, we cross-referenced the information regarding these parameters of the dataset and verified them with the ones retrieved by web scraping the source website to generate a score.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Dataset Characterization includes the  preliminary checks like mean median, mode, minimum value, and maximum value calculated from the input dataset matched with the values present in the metdata Recode Manual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Uniformity score included the type of data, number of unique values, size of the dataset, and the percentage of categorical data wrt to the total number of variables.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Metadata coupling describes the concordance percentage between the dataset column names and their respective description from the recode manual.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Statistical Modeling of the dataset while calculating the percentage of missing and duplicate cells and skewness of data helped us understand if any kind of bias is present in the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Correlation coefficients helped measure the strength of the relationship between two variables.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bd8708ceb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bd8708ceb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semester, we quantitatively defined metric to illustrate the data quality ingredients and scores of various datasets taken as training data which will be discussed further.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We preprocessed the data by splitting into sections wherever necessary, generated the metadata by reading pdfs or web scraping the sources and integrated and normalized the retrieved data to pass it into our model which generated values if the earlier defined ingredients, a comprehensive report including these values and suggestions on how to improve DQ and DQ score.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These suggestions would include, instances where the cols are highly correlated or skewed. Row numbers where we found missing data or duplicate values. Information about the author which was missing such as the last updated date or version number. Etc.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We have also created a data quality platform which will take user input dataset and metadata and automatically generate these three deliverables.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85ec5e6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85ec5e63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As there was no available dataset which gave us the value of all the data quality parameters along with data quality, we collected around 200 datasets using </a:t>
            </a:r>
            <a:r>
              <a:rPr lang="en" sz="1800">
                <a:solidFill>
                  <a:srgbClr val="595959"/>
                </a:solidFill>
                <a:latin typeface="Proxima Nova"/>
                <a:ea typeface="Proxima Nova"/>
                <a:cs typeface="Proxima Nova"/>
                <a:sym typeface="Proxima Nova"/>
              </a:rPr>
              <a:t>DHS data for the year 2015-16 for </a:t>
            </a:r>
            <a:r>
              <a:rPr lang="en" sz="1800" b="1">
                <a:solidFill>
                  <a:srgbClr val="595959"/>
                </a:solidFill>
                <a:latin typeface="Proxima Nova"/>
                <a:ea typeface="Proxima Nova"/>
                <a:cs typeface="Proxima Nova"/>
                <a:sym typeface="Proxima Nova"/>
              </a:rPr>
              <a:t>Myanmar, Ethiopia, Zimbabwe, Maldives, Nepal, Nigeria, Afghanistan, Bangladesh and Cambodia ,</a:t>
            </a:r>
            <a:r>
              <a:rPr lang="en" sz="1800">
                <a:solidFill>
                  <a:srgbClr val="595959"/>
                </a:solidFill>
                <a:latin typeface="Proxima Nova"/>
                <a:ea typeface="Proxima Nova"/>
                <a:cs typeface="Proxima Nova"/>
                <a:sym typeface="Proxima Nova"/>
              </a:rPr>
              <a:t>Government Health Data  (</a:t>
            </a:r>
            <a:r>
              <a:rPr lang="en" sz="1800" u="sng">
                <a:solidFill>
                  <a:srgbClr val="0097A7"/>
                </a:solidFill>
                <a:latin typeface="Proxima Nova"/>
                <a:ea typeface="Proxima Nova"/>
                <a:cs typeface="Proxima Nova"/>
                <a:sym typeface="Proxima Nov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https://healthdata.gov</a:t>
            </a:r>
            <a:r>
              <a:rPr lang="en" sz="1800">
                <a:solidFill>
                  <a:srgbClr val="595959"/>
                </a:solidFill>
                <a:latin typeface="Proxima Nova"/>
                <a:ea typeface="Proxima Nova"/>
                <a:cs typeface="Proxima Nova"/>
                <a:sym typeface="Proxima Nova"/>
              </a:rPr>
              <a:t>) and Health and Social Care Open Data platform (</a:t>
            </a:r>
            <a:r>
              <a:rPr lang="en" sz="1800" u="sng">
                <a:solidFill>
                  <a:srgbClr val="0097A7"/>
                </a:solidFill>
                <a:latin typeface="Proxima Nova"/>
                <a:ea typeface="Proxima Nova"/>
                <a:cs typeface="Proxima Nova"/>
                <a:sym typeface="Proxima Nov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https://www.opendata.nhs.scot/</a:t>
            </a:r>
            <a:r>
              <a:rPr lang="en" sz="1800">
                <a:solidFill>
                  <a:srgbClr val="595959"/>
                </a:solidFill>
                <a:latin typeface="Proxima Nova"/>
                <a:ea typeface="Proxima Nova"/>
                <a:cs typeface="Proxima Nova"/>
                <a:sym typeface="Proxima Nova"/>
              </a:rPr>
              <a:t>).</a:t>
            </a:r>
            <a:endParaRPr sz="1800">
              <a:solidFill>
                <a:srgbClr val="595959"/>
              </a:solidFill>
              <a:latin typeface="Proxima Nova"/>
              <a:ea typeface="Proxima Nova"/>
              <a:cs typeface="Proxima Nova"/>
              <a:sym typeface="Proxima Nova"/>
            </a:endParaRPr>
          </a:p>
          <a:p>
            <a:pPr marL="0" lvl="0" indent="0" algn="l" rtl="0">
              <a:spcBef>
                <a:spcPts val="0"/>
              </a:spcBef>
              <a:spcAft>
                <a:spcPts val="0"/>
              </a:spcAft>
              <a:buNone/>
            </a:pPr>
            <a:endParaRPr sz="18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sz="1800">
                <a:solidFill>
                  <a:srgbClr val="595959"/>
                </a:solidFill>
                <a:latin typeface="Proxima Nova"/>
                <a:ea typeface="Proxima Nova"/>
                <a:cs typeface="Proxima Nova"/>
                <a:sym typeface="Proxima Nova"/>
              </a:rPr>
              <a:t>The link of the dataset is in the slides </a:t>
            </a:r>
            <a:endParaRPr sz="1800">
              <a:solidFill>
                <a:srgbClr val="595959"/>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8596103b3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8596103b3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85ec5e6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85ec5e6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line from slide. </a:t>
            </a:r>
            <a:endParaRPr sz="1300">
              <a:solidFill>
                <a:srgbClr val="595959"/>
              </a:solidFill>
              <a:latin typeface="Proxima Nova"/>
              <a:ea typeface="Proxima Nova"/>
              <a:cs typeface="Proxima Nova"/>
              <a:sym typeface="Proxima Nova"/>
            </a:endParaRPr>
          </a:p>
          <a:p>
            <a:pPr marL="114300" lvl="0" indent="-196850" algn="just" rtl="0">
              <a:lnSpc>
                <a:spcPct val="115000"/>
              </a:lnSpc>
              <a:spcBef>
                <a:spcPts val="0"/>
              </a:spcBef>
              <a:spcAft>
                <a:spcPts val="0"/>
              </a:spcAft>
              <a:buClr>
                <a:srgbClr val="595959"/>
              </a:buClr>
              <a:buSzPts val="1300"/>
              <a:buFont typeface="Proxima Nova"/>
              <a:buChar char="●"/>
            </a:pPr>
            <a:r>
              <a:rPr lang="en" sz="1300">
                <a:solidFill>
                  <a:srgbClr val="595959"/>
                </a:solidFill>
                <a:latin typeface="Proxima Nova"/>
                <a:ea typeface="Proxima Nova"/>
                <a:cs typeface="Proxima Nova"/>
                <a:sym typeface="Proxima Nova"/>
              </a:rPr>
              <a:t>The loadings can be positive or negative depending on the variable indicating positive or negative correlation. </a:t>
            </a:r>
            <a:endParaRPr sz="1300">
              <a:solidFill>
                <a:srgbClr val="595959"/>
              </a:solidFill>
              <a:latin typeface="Proxima Nova"/>
              <a:ea typeface="Proxima Nova"/>
              <a:cs typeface="Proxima Nova"/>
              <a:sym typeface="Proxima Nova"/>
            </a:endParaRPr>
          </a:p>
          <a:p>
            <a:pPr marL="914400" lvl="1" indent="-285750" algn="just" rtl="0">
              <a:lnSpc>
                <a:spcPct val="115000"/>
              </a:lnSpc>
              <a:spcBef>
                <a:spcPts val="0"/>
              </a:spcBef>
              <a:spcAft>
                <a:spcPts val="0"/>
              </a:spcAft>
              <a:buClr>
                <a:srgbClr val="595959"/>
              </a:buClr>
              <a:buSzPts val="900"/>
              <a:buFont typeface="Proxima Nova"/>
              <a:buChar char="○"/>
            </a:pPr>
            <a:r>
              <a:rPr lang="en" sz="1300">
                <a:solidFill>
                  <a:srgbClr val="595959"/>
                </a:solidFill>
                <a:latin typeface="Proxima Nova"/>
                <a:ea typeface="Proxima Nova"/>
                <a:cs typeface="Proxima Nova"/>
                <a:sym typeface="Proxima Nova"/>
              </a:rPr>
              <a:t>Positive loadings indicate a positive correlation between the variable and the principal component.</a:t>
            </a:r>
            <a:endParaRPr sz="1300">
              <a:solidFill>
                <a:srgbClr val="595959"/>
              </a:solidFill>
              <a:latin typeface="Proxima Nova"/>
              <a:ea typeface="Proxima Nova"/>
              <a:cs typeface="Proxima Nova"/>
              <a:sym typeface="Proxima Nova"/>
            </a:endParaRPr>
          </a:p>
          <a:p>
            <a:pPr marL="914400" lvl="1" indent="-285750" algn="just" rtl="0">
              <a:lnSpc>
                <a:spcPct val="115000"/>
              </a:lnSpc>
              <a:spcBef>
                <a:spcPts val="0"/>
              </a:spcBef>
              <a:spcAft>
                <a:spcPts val="0"/>
              </a:spcAft>
              <a:buClr>
                <a:srgbClr val="595959"/>
              </a:buClr>
              <a:buSzPts val="900"/>
              <a:buFont typeface="Proxima Nova"/>
              <a:buChar char="○"/>
            </a:pPr>
            <a:r>
              <a:rPr lang="en" sz="1300">
                <a:solidFill>
                  <a:srgbClr val="595959"/>
                </a:solidFill>
                <a:latin typeface="Proxima Nova"/>
                <a:ea typeface="Proxima Nova"/>
                <a:cs typeface="Proxima Nova"/>
                <a:sym typeface="Proxima Nova"/>
              </a:rPr>
              <a:t>Negative loadings indicate a negative correlation. </a:t>
            </a:r>
            <a:endParaRPr sz="1300">
              <a:solidFill>
                <a:srgbClr val="595959"/>
              </a:solidFill>
              <a:latin typeface="Proxima Nova"/>
              <a:ea typeface="Proxima Nova"/>
              <a:cs typeface="Proxima Nova"/>
              <a:sym typeface="Proxima Nova"/>
            </a:endParaRPr>
          </a:p>
          <a:p>
            <a:pPr marL="914400" lvl="1" indent="-285750" algn="just" rtl="0">
              <a:lnSpc>
                <a:spcPct val="115000"/>
              </a:lnSpc>
              <a:spcBef>
                <a:spcPts val="0"/>
              </a:spcBef>
              <a:spcAft>
                <a:spcPts val="0"/>
              </a:spcAft>
              <a:buClr>
                <a:srgbClr val="595959"/>
              </a:buClr>
              <a:buSzPts val="900"/>
              <a:buFont typeface="Proxima Nova"/>
              <a:buChar char="○"/>
            </a:pPr>
            <a:r>
              <a:rPr lang="en" sz="1300">
                <a:solidFill>
                  <a:srgbClr val="595959"/>
                </a:solidFill>
                <a:latin typeface="Proxima Nova"/>
                <a:ea typeface="Proxima Nova"/>
                <a:cs typeface="Proxima Nova"/>
                <a:sym typeface="Proxima Nova"/>
              </a:rPr>
              <a:t>Higher the value of loading, the stronger is the effect of the variable. </a:t>
            </a:r>
            <a:endParaRPr sz="1300">
              <a:solidFill>
                <a:srgbClr val="595959"/>
              </a:solidFill>
              <a:latin typeface="Proxima Nova"/>
              <a:ea typeface="Proxima Nova"/>
              <a:cs typeface="Proxima Nova"/>
              <a:sym typeface="Proxima Nova"/>
            </a:endParaRPr>
          </a:p>
          <a:p>
            <a:pPr marL="114300" lvl="0" indent="-196850" algn="just" rtl="0">
              <a:lnSpc>
                <a:spcPct val="115000"/>
              </a:lnSpc>
              <a:spcBef>
                <a:spcPts val="0"/>
              </a:spcBef>
              <a:spcAft>
                <a:spcPts val="0"/>
              </a:spcAft>
              <a:buClr>
                <a:srgbClr val="595959"/>
              </a:buClr>
              <a:buSzPts val="1300"/>
              <a:buFont typeface="Proxima Nova"/>
              <a:buChar char="●"/>
            </a:pPr>
            <a:r>
              <a:rPr lang="en" sz="1300">
                <a:solidFill>
                  <a:srgbClr val="595959"/>
                </a:solidFill>
                <a:latin typeface="Proxima Nova"/>
                <a:ea typeface="Proxima Nova"/>
                <a:cs typeface="Proxima Nova"/>
                <a:sym typeface="Proxima Nova"/>
              </a:rPr>
              <a:t>Considering the first principal loadings for our study, we shifted the offset of these values from [-1,1] to [0,2] by adding 1 to all principal component loadings to make all values positive. </a:t>
            </a:r>
            <a:endParaRPr sz="1300">
              <a:solidFill>
                <a:srgbClr val="595959"/>
              </a:solidFill>
              <a:latin typeface="Proxima Nova"/>
              <a:ea typeface="Proxima Nova"/>
              <a:cs typeface="Proxima Nova"/>
              <a:sym typeface="Proxima Nova"/>
            </a:endParaRPr>
          </a:p>
          <a:p>
            <a:pPr marL="114300" lvl="0" indent="-196850" algn="just" rtl="0">
              <a:lnSpc>
                <a:spcPct val="115000"/>
              </a:lnSpc>
              <a:spcBef>
                <a:spcPts val="0"/>
              </a:spcBef>
              <a:spcAft>
                <a:spcPts val="0"/>
              </a:spcAft>
              <a:buClr>
                <a:srgbClr val="595959"/>
              </a:buClr>
              <a:buSzPts val="1300"/>
              <a:buFont typeface="Proxima Nova"/>
              <a:buChar char="●"/>
            </a:pPr>
            <a:r>
              <a:rPr lang="en" sz="1300">
                <a:solidFill>
                  <a:srgbClr val="595959"/>
                </a:solidFill>
                <a:latin typeface="Proxima Nova"/>
                <a:ea typeface="Proxima Nova"/>
                <a:cs typeface="Proxima Nova"/>
                <a:sym typeface="Proxima Nova"/>
              </a:rPr>
              <a:t>Normalizing these loadings we retrieve the percentage of each “ingredient”.</a:t>
            </a:r>
            <a:endParaRPr sz="13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a:solidFill>
                  <a:schemeClr val="dk1"/>
                </a:solidFill>
              </a:rPr>
              <a:t>The results of this analysis helped us make a data quality label shown in the viewfoil. </a:t>
            </a:r>
            <a:endParaRPr sz="1300">
              <a:solidFill>
                <a:srgbClr val="595959"/>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8596103b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8596103b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to check correctness of our proposed metric, we decided to test the same with another approach to see if we get similar results for each data quality parameters. </a:t>
            </a:r>
            <a:endParaRPr sz="1800"/>
          </a:p>
          <a:p>
            <a:pPr marL="0" lvl="0" indent="0" algn="l" rtl="0">
              <a:spcBef>
                <a:spcPts val="0"/>
              </a:spcBef>
              <a:spcAft>
                <a:spcPts val="0"/>
              </a:spcAft>
              <a:buNone/>
            </a:pPr>
            <a:r>
              <a:rPr lang="en" sz="1800"/>
              <a:t>In an ideal world a dataset will have a data quality score of 100, with the values of provenance, uniformity,dataset characteristics 100, 100% metadata matching, no duplicates or missing values etc.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We calculated the cosine similarity between the vectors of all the datasets in training data with the ideal dataset to get an approximate data quality. Now this formulated dataset included </a:t>
            </a:r>
            <a:r>
              <a:rPr lang="en" sz="1800">
                <a:solidFill>
                  <a:schemeClr val="dk1"/>
                </a:solidFill>
                <a:latin typeface="Roboto"/>
                <a:ea typeface="Roboto"/>
                <a:cs typeface="Roboto"/>
                <a:sym typeface="Roboto"/>
              </a:rPr>
              <a:t>Data Quality ingredients as independent variables and Data Quality Scores as dependent variable.</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r>
              <a:rPr lang="en" sz="1800">
                <a:solidFill>
                  <a:schemeClr val="dk1"/>
                </a:solidFill>
                <a:latin typeface="Roboto"/>
                <a:ea typeface="Roboto"/>
                <a:cs typeface="Roboto"/>
                <a:sym typeface="Roboto"/>
              </a:rPr>
              <a:t>Then we applied linear regression model to this dataset to get the coefficient of each ingredient and built a data quality metric. </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ccbc7764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ccbc7764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slide we can see the results of linear regression.</a:t>
            </a:r>
            <a:endParaRPr/>
          </a:p>
          <a:p>
            <a:pPr marL="0" lvl="0" indent="0" algn="l" rtl="0">
              <a:spcBef>
                <a:spcPts val="0"/>
              </a:spcBef>
              <a:spcAft>
                <a:spcPts val="0"/>
              </a:spcAft>
              <a:buNone/>
            </a:pPr>
            <a:r>
              <a:rPr lang="en"/>
              <a:t>The Value of B in unstandardised coeff show the weight of each ingredient.</a:t>
            </a:r>
            <a:endParaRPr/>
          </a:p>
          <a:p>
            <a:pPr marL="0" lvl="0" indent="0" algn="l" rtl="0">
              <a:spcBef>
                <a:spcPts val="0"/>
              </a:spcBef>
              <a:spcAft>
                <a:spcPts val="0"/>
              </a:spcAft>
              <a:buNone/>
            </a:pPr>
            <a:r>
              <a:rPr lang="en"/>
              <a:t>On the right side we can see the scatter plot.</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Dark)" type="title">
  <p:cSld name="TITLE">
    <p:bg>
      <p:bgPr>
        <a:solidFill>
          <a:srgbClr val="3EADA7"/>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0" y="965800"/>
            <a:ext cx="7705800" cy="79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Font typeface="Proxima Nova"/>
              <a:buNone/>
              <a:defRPr sz="4000" b="1">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56" name="Google Shape;56;p14"/>
          <p:cNvSpPr txBox="1">
            <a:spLocks noGrp="1"/>
          </p:cNvSpPr>
          <p:nvPr>
            <p:ph type="subTitle" idx="1"/>
          </p:nvPr>
        </p:nvSpPr>
        <p:spPr>
          <a:xfrm>
            <a:off x="311700" y="1838650"/>
            <a:ext cx="64767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58" name="Google Shape;58;p14"/>
          <p:cNvCxnSpPr/>
          <p:nvPr/>
        </p:nvCxnSpPr>
        <p:spPr>
          <a:xfrm>
            <a:off x="395025" y="1831850"/>
            <a:ext cx="7344600" cy="0"/>
          </a:xfrm>
          <a:prstGeom prst="straightConnector1">
            <a:avLst/>
          </a:prstGeom>
          <a:noFill/>
          <a:ln w="9525" cap="flat" cmpd="sng">
            <a:solidFill>
              <a:schemeClr val="lt1"/>
            </a:solidFill>
            <a:prstDash val="solid"/>
            <a:round/>
            <a:headEnd type="none" w="med" len="med"/>
            <a:tailEnd type="none" w="med" len="med"/>
          </a:ln>
        </p:spPr>
      </p:cxnSp>
      <p:pic>
        <p:nvPicPr>
          <p:cNvPr id="59" name="Google Shape;59;p14" descr="style3singlecolormid.png"/>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id="60" name="Google Shape;60;p14" descr="strips_white.png"/>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Light)">
  <p:cSld name="CUSTOM">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1700" y="1041825"/>
            <a:ext cx="8520600" cy="81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pic>
        <p:nvPicPr>
          <p:cNvPr id="63" name="Google Shape;63;p15" descr="style3colormid.png"/>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64" name="Google Shape;64;p15"/>
          <p:cNvSpPr txBox="1">
            <a:spLocks noGrp="1"/>
          </p:cNvSpPr>
          <p:nvPr>
            <p:ph type="title" idx="2"/>
          </p:nvPr>
        </p:nvSpPr>
        <p:spPr>
          <a:xfrm>
            <a:off x="311700" y="1841000"/>
            <a:ext cx="8520600" cy="81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a:endParaRPr/>
          </a:p>
        </p:txBody>
      </p:sp>
      <p:cxnSp>
        <p:nvCxnSpPr>
          <p:cNvPr id="65" name="Google Shape;65;p15"/>
          <p:cNvCxnSpPr/>
          <p:nvPr/>
        </p:nvCxnSpPr>
        <p:spPr>
          <a:xfrm>
            <a:off x="380400" y="1799550"/>
            <a:ext cx="7929600" cy="43800"/>
          </a:xfrm>
          <a:prstGeom prst="straightConnector1">
            <a:avLst/>
          </a:prstGeom>
          <a:noFill/>
          <a:ln w="9525" cap="flat" cmpd="sng">
            <a:solidFill>
              <a:srgbClr val="3EADA7"/>
            </a:solidFill>
            <a:prstDash val="solid"/>
            <a:round/>
            <a:headEnd type="none" w="med" len="med"/>
            <a:tailEnd type="none" w="med" len="med"/>
          </a:ln>
        </p:spPr>
      </p:cxnSp>
      <p:pic>
        <p:nvPicPr>
          <p:cNvPr id="66" name="Google Shape;66;p15" descr="strips_color.png"/>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11700" y="20362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Proxima Nova"/>
              <a:buNone/>
              <a:defRPr sz="3600">
                <a:latin typeface="Proxima Nova"/>
                <a:ea typeface="Proxima Nova"/>
                <a:cs typeface="Proxima Nova"/>
                <a:sym typeface="Proxima Nova"/>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Proxima Nova"/>
              <a:buChar char="●"/>
              <a:defRPr>
                <a:latin typeface="Proxima Nova"/>
                <a:ea typeface="Proxima Nova"/>
                <a:cs typeface="Proxima Nova"/>
                <a:sym typeface="Proxima Nova"/>
              </a:defRPr>
            </a:lvl1pPr>
            <a:lvl2pPr marL="914400" lvl="1" indent="-317500" rtl="0">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rtl="0">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rtl="0">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rtl="0">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rtl="0">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rtl="0">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rtl="0">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rtl="0">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17"/>
          <p:cNvCxnSpPr/>
          <p:nvPr/>
        </p:nvCxnSpPr>
        <p:spPr>
          <a:xfrm>
            <a:off x="248725" y="848575"/>
            <a:ext cx="8602800" cy="0"/>
          </a:xfrm>
          <a:prstGeom prst="straightConnector1">
            <a:avLst/>
          </a:prstGeom>
          <a:noFill/>
          <a:ln w="9525" cap="flat" cmpd="sng">
            <a:solidFill>
              <a:srgbClr val="3EADA7"/>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rtl="0">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rtl="0">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rtl="0">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rtl="0">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rtl="0">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rtl="0">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rtl="0">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78" name="Google Shape;78;p18"/>
          <p:cNvCxnSpPr/>
          <p:nvPr/>
        </p:nvCxnSpPr>
        <p:spPr>
          <a:xfrm rot="10800000" flipH="1">
            <a:off x="336500" y="848650"/>
            <a:ext cx="8412600" cy="43800"/>
          </a:xfrm>
          <a:prstGeom prst="straightConnector1">
            <a:avLst/>
          </a:prstGeom>
          <a:noFill/>
          <a:ln w="9525" cap="flat" cmpd="sng">
            <a:solidFill>
              <a:srgbClr val="3EADA7"/>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11700" y="4032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roxima Nova"/>
              <a:buNone/>
              <a:defRPr sz="2400">
                <a:latin typeface="Proxima Nova"/>
                <a:ea typeface="Proxima Nova"/>
                <a:cs typeface="Proxima Nova"/>
                <a:sym typeface="Proxima Nov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Proxima Nova"/>
              <a:buChar char="●"/>
              <a:defRPr sz="1200">
                <a:latin typeface="Proxima Nova"/>
                <a:ea typeface="Proxima Nova"/>
                <a:cs typeface="Proxima Nova"/>
                <a:sym typeface="Proxima Nova"/>
              </a:defRPr>
            </a:lvl1pPr>
            <a:lvl2pPr marL="914400" lvl="1" indent="-304800" rtl="0">
              <a:spcBef>
                <a:spcPts val="1600"/>
              </a:spcBef>
              <a:spcAft>
                <a:spcPts val="0"/>
              </a:spcAft>
              <a:buSzPts val="1200"/>
              <a:buFont typeface="Proxima Nova"/>
              <a:buChar char="○"/>
              <a:defRPr sz="1200">
                <a:latin typeface="Proxima Nova"/>
                <a:ea typeface="Proxima Nova"/>
                <a:cs typeface="Proxima Nova"/>
                <a:sym typeface="Proxima Nova"/>
              </a:defRPr>
            </a:lvl2pPr>
            <a:lvl3pPr marL="1371600" lvl="2" indent="-304800" rtl="0">
              <a:spcBef>
                <a:spcPts val="1600"/>
              </a:spcBef>
              <a:spcAft>
                <a:spcPts val="0"/>
              </a:spcAft>
              <a:buSzPts val="1200"/>
              <a:buFont typeface="Proxima Nova"/>
              <a:buChar char="■"/>
              <a:defRPr sz="1200">
                <a:latin typeface="Proxima Nova"/>
                <a:ea typeface="Proxima Nova"/>
                <a:cs typeface="Proxima Nova"/>
                <a:sym typeface="Proxima Nova"/>
              </a:defRPr>
            </a:lvl3pPr>
            <a:lvl4pPr marL="1828800" lvl="3" indent="-304800" rtl="0">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sp>
        <p:nvSpPr>
          <p:cNvPr id="82" name="Google Shape;8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83" name="Google Shape;83;p19"/>
          <p:cNvCxnSpPr/>
          <p:nvPr/>
        </p:nvCxnSpPr>
        <p:spPr>
          <a:xfrm>
            <a:off x="292600" y="1331375"/>
            <a:ext cx="2823600" cy="29100"/>
          </a:xfrm>
          <a:prstGeom prst="straightConnector1">
            <a:avLst/>
          </a:prstGeom>
          <a:noFill/>
          <a:ln w="9525" cap="flat" cmpd="sng">
            <a:solidFill>
              <a:srgbClr val="3EADA7"/>
            </a:solidFill>
            <a:prstDash val="solid"/>
            <a:round/>
            <a:headEnd type="none" w="med" len="med"/>
            <a:tailEnd type="none" w="med" len="med"/>
          </a:ln>
        </p:spPr>
      </p:cxnSp>
      <p:sp>
        <p:nvSpPr>
          <p:cNvPr id="84" name="Google Shape;84;p19"/>
          <p:cNvSpPr/>
          <p:nvPr/>
        </p:nvSpPr>
        <p:spPr>
          <a:xfrm>
            <a:off x="3189425" y="0"/>
            <a:ext cx="5954700" cy="5143500"/>
          </a:xfrm>
          <a:prstGeom prst="rect">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EADA7"/>
        </a:soli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Font typeface="Proxima Nova"/>
              <a:buNone/>
              <a:defRPr sz="4800" b="1">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a:endParaRPr/>
          </a:p>
        </p:txBody>
      </p:sp>
      <p:sp>
        <p:nvSpPr>
          <p:cNvPr id="87" name="Google Shape;8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rgbClr val="3EADA7"/>
        </a:solidFill>
        <a:effectLst/>
      </p:bgPr>
    </p:bg>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Font typeface="Proxima Nova"/>
              <a:buNone/>
              <a:defRPr sz="4800" b="1">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21" descr="strips_white.png"/>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Font typeface="Proxima Nova"/>
              <a:buNone/>
              <a:defRPr sz="4200">
                <a:latin typeface="Proxima Nova"/>
                <a:ea typeface="Proxima Nova"/>
                <a:cs typeface="Proxima Nova"/>
                <a:sym typeface="Proxima Nov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 name="Google Shape;95;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Proxima Nova"/>
              <a:buChar char="●"/>
              <a:defRPr>
                <a:latin typeface="Proxima Nova"/>
                <a:ea typeface="Proxima Nova"/>
                <a:cs typeface="Proxima Nova"/>
                <a:sym typeface="Proxima Nova"/>
              </a:defRPr>
            </a:lvl1pPr>
            <a:lvl2pPr marL="914400" lvl="1" indent="-317500" rtl="0">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rtl="0">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rtl="0">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rtl="0">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rtl="0">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rtl="0">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rtl="0">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rtl="0">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sp>
        <p:nvSpPr>
          <p:cNvPr id="97" name="Google Shape;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2"/>
          <p:cNvSpPr/>
          <p:nvPr/>
        </p:nvSpPr>
        <p:spPr>
          <a:xfrm>
            <a:off x="4433000" y="-125"/>
            <a:ext cx="234000" cy="5143500"/>
          </a:xfrm>
          <a:prstGeom prst="rect">
            <a:avLst/>
          </a:prstGeom>
          <a:solidFill>
            <a:srgbClr val="3E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22"/>
          <p:cNvCxnSpPr/>
          <p:nvPr/>
        </p:nvCxnSpPr>
        <p:spPr>
          <a:xfrm rot="10800000" flipH="1">
            <a:off x="1638600" y="2691925"/>
            <a:ext cx="1302000" cy="14700"/>
          </a:xfrm>
          <a:prstGeom prst="straightConnector1">
            <a:avLst/>
          </a:prstGeom>
          <a:noFill/>
          <a:ln w="9525" cap="flat" cmpd="sng">
            <a:solidFill>
              <a:srgbClr val="3EADA7"/>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2" name="Google Shape;1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3"/>
          <p:cNvSpPr/>
          <p:nvPr/>
        </p:nvSpPr>
        <p:spPr>
          <a:xfrm>
            <a:off x="-73150" y="5056825"/>
            <a:ext cx="9264000" cy="86400"/>
          </a:xfrm>
          <a:prstGeom prst="rect">
            <a:avLst/>
          </a:prstGeom>
          <a:solidFill>
            <a:srgbClr val="3EADA7"/>
          </a:solidFill>
          <a:ln w="9525" cap="flat" cmpd="sng">
            <a:solidFill>
              <a:srgbClr val="3EAD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104"/>
        <p:cNvGrpSpPr/>
        <p:nvPr/>
      </p:nvGrpSpPr>
      <p:grpSpPr>
        <a:xfrm>
          <a:off x="0" y="0"/>
          <a:ext cx="0" cy="0"/>
          <a:chOff x="0" y="0"/>
          <a:chExt cx="0" cy="0"/>
        </a:xfrm>
      </p:grpSpPr>
      <p:sp>
        <p:nvSpPr>
          <p:cNvPr id="105" name="Google Shape;105;p24"/>
          <p:cNvSpPr/>
          <p:nvPr/>
        </p:nvSpPr>
        <p:spPr>
          <a:xfrm>
            <a:off x="0" y="3891675"/>
            <a:ext cx="9144000" cy="1251900"/>
          </a:xfrm>
          <a:prstGeom prst="rect">
            <a:avLst/>
          </a:prstGeom>
          <a:solidFill>
            <a:srgbClr val="3EA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F3F3F3"/>
              </a:buClr>
              <a:buSzPts val="1800"/>
              <a:buNone/>
              <a:defRPr>
                <a:solidFill>
                  <a:srgbClr val="F3F3F3"/>
                </a:solidFill>
              </a:defRPr>
            </a:lvl1pPr>
          </a:lstStyle>
          <a:p>
            <a:endParaRPr/>
          </a:p>
        </p:txBody>
      </p:sp>
      <p:sp>
        <p:nvSpPr>
          <p:cNvPr id="107" name="Google Shape;10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2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Proxima Nova"/>
              <a:buChar char="●"/>
              <a:defRPr>
                <a:latin typeface="Proxima Nova"/>
                <a:ea typeface="Proxima Nova"/>
                <a:cs typeface="Proxima Nova"/>
                <a:sym typeface="Proxima Nova"/>
              </a:defRPr>
            </a:lvl1pPr>
            <a:lvl2pPr marL="914400" lvl="1" indent="-317500" algn="ctr" rtl="0">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algn="ctr" rtl="0">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algn="ctr" rtl="0">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algn="ctr" rtl="0">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algn="ctr" rtl="0">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algn="ctr" rtl="0">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algn="ctr" rtl="0">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algn="ctr" rtl="0">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sp>
        <p:nvSpPr>
          <p:cNvPr id="110" name="Google Shape;11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5"/>
          <p:cNvSpPr/>
          <p:nvPr/>
        </p:nvSpPr>
        <p:spPr>
          <a:xfrm>
            <a:off x="100" y="0"/>
            <a:ext cx="9144000" cy="87600"/>
          </a:xfrm>
          <a:prstGeom prst="rect">
            <a:avLst/>
          </a:prstGeom>
          <a:solidFill>
            <a:srgbClr val="3EAD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5"/>
          <p:cNvSpPr txBox="1"/>
          <p:nvPr/>
        </p:nvSpPr>
        <p:spPr>
          <a:xfrm>
            <a:off x="1155800" y="1097275"/>
            <a:ext cx="6774000" cy="20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latin typeface="Droid Sans"/>
                <a:ea typeface="Droid Sans"/>
                <a:cs typeface="Droid Sans"/>
                <a:sym typeface="Droid Sans"/>
              </a:rPr>
              <a:t>xx%</a:t>
            </a:r>
            <a:endParaRPr sz="12000" b="1">
              <a:latin typeface="Droid Sans"/>
              <a:ea typeface="Droid Sans"/>
              <a:cs typeface="Droid Sans"/>
              <a:sym typeface="Droid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
        <p:nvSpPr>
          <p:cNvPr id="114" name="Google Shape;11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5" name="Google Shape;115;p26"/>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116" name="Google Shape;116;p26"/>
          <p:cNvCxnSpPr/>
          <p:nvPr/>
        </p:nvCxnSpPr>
        <p:spPr>
          <a:xfrm>
            <a:off x="4676250" y="386475"/>
            <a:ext cx="0" cy="4286700"/>
          </a:xfrm>
          <a:prstGeom prst="straightConnector1">
            <a:avLst/>
          </a:prstGeom>
          <a:noFill/>
          <a:ln w="9525" cap="flat" cmpd="sng">
            <a:solidFill>
              <a:srgbClr val="3EADA7"/>
            </a:solidFill>
            <a:prstDash val="solid"/>
            <a:round/>
            <a:headEnd type="none" w="med" len="med"/>
            <a:tailEnd type="none" w="med" len="med"/>
          </a:ln>
        </p:spPr>
      </p:cxnSp>
      <p:sp>
        <p:nvSpPr>
          <p:cNvPr id="117" name="Google Shape;117;p26"/>
          <p:cNvSpPr txBox="1">
            <a:spLocks noGrp="1"/>
          </p:cNvSpPr>
          <p:nvPr>
            <p:ph type="title"/>
          </p:nvPr>
        </p:nvSpPr>
        <p:spPr>
          <a:xfrm>
            <a:off x="658375" y="1389900"/>
            <a:ext cx="3423600" cy="51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6"/>
          <p:cNvSpPr txBox="1">
            <a:spLocks noGrp="1"/>
          </p:cNvSpPr>
          <p:nvPr>
            <p:ph type="subTitle" idx="1"/>
          </p:nvPr>
        </p:nvSpPr>
        <p:spPr>
          <a:xfrm>
            <a:off x="658425" y="2574950"/>
            <a:ext cx="3423600" cy="17850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www.kaggle.com/kumarajarshi/life-expectancy-wh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healthdata.gov"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opendata.nhs.scot/" TargetMode="External"/><Relationship Id="rId9" Type="http://schemas.openxmlformats.org/officeDocument/2006/relationships/hyperlink" Target="https://docs.google.com/spreadsheets/d/13jXGvzRNS3YbxiMeodIhZBkNQiKG3cwwhDrEoSvGlqI/edit?usp=shar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ctrTitle"/>
          </p:nvPr>
        </p:nvSpPr>
        <p:spPr>
          <a:xfrm>
            <a:off x="664775" y="203800"/>
            <a:ext cx="77862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DATA QUALITY IN </a:t>
            </a:r>
            <a:r>
              <a:rPr lang="en" sz="3600" dirty="0" smtClean="0"/>
              <a:t>HEALTHCARE</a:t>
            </a:r>
            <a:endParaRPr sz="3600" dirty="0"/>
          </a:p>
        </p:txBody>
      </p:sp>
      <p:sp>
        <p:nvSpPr>
          <p:cNvPr id="124" name="Google Shape;124;p27"/>
          <p:cNvSpPr txBox="1">
            <a:spLocks noGrp="1"/>
          </p:cNvSpPr>
          <p:nvPr>
            <p:ph type="subTitle" idx="1"/>
          </p:nvPr>
        </p:nvSpPr>
        <p:spPr>
          <a:xfrm>
            <a:off x="1489800" y="996400"/>
            <a:ext cx="61644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“Operationalizing the Data Quality Framework”</a:t>
            </a:r>
            <a:endParaRPr sz="2300"/>
          </a:p>
        </p:txBody>
      </p:sp>
      <p:sp>
        <p:nvSpPr>
          <p:cNvPr id="125" name="Google Shape;125;p27"/>
          <p:cNvSpPr txBox="1">
            <a:spLocks noGrp="1"/>
          </p:cNvSpPr>
          <p:nvPr>
            <p:ph type="subTitle" idx="1"/>
          </p:nvPr>
        </p:nvSpPr>
        <p:spPr>
          <a:xfrm>
            <a:off x="1062250" y="2175450"/>
            <a:ext cx="2258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Submitted by-</a:t>
            </a:r>
            <a:endParaRPr sz="1400"/>
          </a:p>
          <a:p>
            <a:pPr marL="0" lvl="0" indent="0" algn="ctr" rtl="0">
              <a:spcBef>
                <a:spcPts val="0"/>
              </a:spcBef>
              <a:spcAft>
                <a:spcPts val="0"/>
              </a:spcAft>
              <a:buNone/>
            </a:pPr>
            <a:r>
              <a:rPr lang="en" sz="1400"/>
              <a:t>Sezal Chug (2017101)</a:t>
            </a:r>
            <a:endParaRPr sz="1400"/>
          </a:p>
          <a:p>
            <a:pPr marL="0" lvl="0" indent="0" algn="ctr" rtl="0">
              <a:spcBef>
                <a:spcPts val="0"/>
              </a:spcBef>
              <a:spcAft>
                <a:spcPts val="0"/>
              </a:spcAft>
              <a:buNone/>
            </a:pPr>
            <a:r>
              <a:rPr lang="en" sz="1400"/>
              <a:t>Priya Kaushal (2017081)</a:t>
            </a:r>
            <a:endParaRPr sz="1400"/>
          </a:p>
        </p:txBody>
      </p:sp>
      <p:sp>
        <p:nvSpPr>
          <p:cNvPr id="126" name="Google Shape;126;p27"/>
          <p:cNvSpPr txBox="1">
            <a:spLocks noGrp="1"/>
          </p:cNvSpPr>
          <p:nvPr>
            <p:ph type="subTitle" idx="1"/>
          </p:nvPr>
        </p:nvSpPr>
        <p:spPr>
          <a:xfrm>
            <a:off x="2597225" y="3273600"/>
            <a:ext cx="3921300" cy="85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Under the guidance of-</a:t>
            </a:r>
            <a:endParaRPr sz="1400"/>
          </a:p>
          <a:p>
            <a:pPr marL="0" lvl="0" indent="0" algn="ctr" rtl="0">
              <a:spcBef>
                <a:spcPts val="0"/>
              </a:spcBef>
              <a:spcAft>
                <a:spcPts val="0"/>
              </a:spcAft>
              <a:buNone/>
            </a:pPr>
            <a:r>
              <a:rPr lang="en" sz="1400"/>
              <a:t>Dr. Tavpritesh Sethi</a:t>
            </a:r>
            <a:endParaRPr sz="1400"/>
          </a:p>
          <a:p>
            <a:pPr marL="0" lvl="0" indent="0" algn="ctr" rtl="0">
              <a:spcBef>
                <a:spcPts val="0"/>
              </a:spcBef>
              <a:spcAft>
                <a:spcPts val="0"/>
              </a:spcAft>
              <a:buNone/>
            </a:pPr>
            <a:r>
              <a:rPr lang="en" sz="1400"/>
              <a:t>Dr. Ponnurangam Kumaraguru</a:t>
            </a:r>
            <a:endParaRPr sz="1400"/>
          </a:p>
        </p:txBody>
      </p:sp>
      <p:sp>
        <p:nvSpPr>
          <p:cNvPr id="127" name="Google Shape;127;p27"/>
          <p:cNvSpPr txBox="1">
            <a:spLocks noGrp="1"/>
          </p:cNvSpPr>
          <p:nvPr>
            <p:ph type="subTitle" idx="1"/>
          </p:nvPr>
        </p:nvSpPr>
        <p:spPr>
          <a:xfrm>
            <a:off x="5814600" y="2175450"/>
            <a:ext cx="2258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3rd semester of BTP</a:t>
            </a:r>
            <a:endParaRPr sz="1400"/>
          </a:p>
          <a:p>
            <a:pPr marL="0" lvl="0" indent="0" algn="ctr" rtl="0">
              <a:spcBef>
                <a:spcPts val="0"/>
              </a:spcBef>
              <a:spcAft>
                <a:spcPts val="0"/>
              </a:spcAft>
              <a:buNone/>
            </a:pPr>
            <a:r>
              <a:rPr lang="en" sz="1400"/>
              <a:t>Completed Credits: 8</a:t>
            </a:r>
            <a:endParaRPr sz="1400"/>
          </a:p>
          <a:p>
            <a:pPr marL="0" lvl="0" indent="0" algn="ctr" rtl="0">
              <a:spcBef>
                <a:spcPts val="0"/>
              </a:spcBef>
              <a:spcAft>
                <a:spcPts val="0"/>
              </a:spcAft>
              <a:buNone/>
            </a:pPr>
            <a:r>
              <a:rPr lang="en" sz="1400"/>
              <a:t>Credits this semester: 4</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Application of Proposed Metric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Dataset</a:t>
            </a:r>
            <a:endParaRPr/>
          </a:p>
        </p:txBody>
      </p:sp>
      <p:sp>
        <p:nvSpPr>
          <p:cNvPr id="209" name="Google Shape;209;p37"/>
          <p:cNvSpPr txBox="1">
            <a:spLocks noGrp="1"/>
          </p:cNvSpPr>
          <p:nvPr>
            <p:ph type="body" idx="1"/>
          </p:nvPr>
        </p:nvSpPr>
        <p:spPr>
          <a:xfrm>
            <a:off x="311700" y="1152475"/>
            <a:ext cx="8520600" cy="373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Demographics and Health Surveys (DHS) Program dataset over the years </a:t>
            </a:r>
            <a:r>
              <a:rPr lang="en" b="1"/>
              <a:t>1998-99, 2005-06 and 2015-16</a:t>
            </a:r>
            <a:r>
              <a:rPr lang="en"/>
              <a:t> was used as testing data and was evaluated using the Data Quality Platform on all the parameters.</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We observe a constant increase in the data quality scores over the years 1998-99, 2005-06 and 2015-16 in almost all sections justifying the hypothesis that Data Quality is increasing with the advancement of technology.</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210" name="Google Shape;210;p37"/>
          <p:cNvPicPr preferRelativeResize="0"/>
          <p:nvPr/>
        </p:nvPicPr>
        <p:blipFill rotWithShape="1">
          <a:blip r:embed="rId3">
            <a:alphaModFix/>
          </a:blip>
          <a:srcRect r="34997" b="21396"/>
          <a:stretch/>
        </p:blipFill>
        <p:spPr>
          <a:xfrm>
            <a:off x="1194475" y="2344350"/>
            <a:ext cx="6269949" cy="140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Trends of Data Quality</a:t>
            </a:r>
            <a:endParaRPr/>
          </a:p>
        </p:txBody>
      </p:sp>
      <p:pic>
        <p:nvPicPr>
          <p:cNvPr id="216" name="Google Shape;216;p38" title="Chart"/>
          <p:cNvPicPr preferRelativeResize="0"/>
          <p:nvPr/>
        </p:nvPicPr>
        <p:blipFill rotWithShape="1">
          <a:blip r:embed="rId3">
            <a:alphaModFix/>
          </a:blip>
          <a:srcRect t="3819" b="3921"/>
          <a:stretch/>
        </p:blipFill>
        <p:spPr>
          <a:xfrm>
            <a:off x="1237025" y="894525"/>
            <a:ext cx="6174926" cy="4248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Trends of Data Quality</a:t>
            </a:r>
            <a:endParaRPr/>
          </a:p>
        </p:txBody>
      </p:sp>
      <p:pic>
        <p:nvPicPr>
          <p:cNvPr id="222" name="Google Shape;222;p39" title="Chart"/>
          <p:cNvPicPr preferRelativeResize="0"/>
          <p:nvPr/>
        </p:nvPicPr>
        <p:blipFill rotWithShape="1">
          <a:blip r:embed="rId3">
            <a:alphaModFix/>
          </a:blip>
          <a:srcRect t="4090" b="4200"/>
          <a:stretch/>
        </p:blipFill>
        <p:spPr>
          <a:xfrm>
            <a:off x="1337625" y="885950"/>
            <a:ext cx="6623626" cy="4257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Trends of Data Quality</a:t>
            </a:r>
            <a:endParaRPr/>
          </a:p>
        </p:txBody>
      </p:sp>
      <p:sp>
        <p:nvSpPr>
          <p:cNvPr id="228" name="Google Shape;228;p40"/>
          <p:cNvSpPr txBox="1">
            <a:spLocks noGrp="1"/>
          </p:cNvSpPr>
          <p:nvPr>
            <p:ph type="body" idx="1"/>
          </p:nvPr>
        </p:nvSpPr>
        <p:spPr>
          <a:xfrm>
            <a:off x="342325" y="2406975"/>
            <a:ext cx="8520600" cy="88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Observation</a:t>
            </a:r>
            <a:r>
              <a:rPr lang="en"/>
              <a:t>: The increase and decrease of data quality with respect each dataset and show similar trends.</a:t>
            </a:r>
            <a:endParaRPr/>
          </a:p>
        </p:txBody>
      </p:sp>
      <p:sp>
        <p:nvSpPr>
          <p:cNvPr id="229" name="Google Shape;229;p40"/>
          <p:cNvSpPr/>
          <p:nvPr/>
        </p:nvSpPr>
        <p:spPr>
          <a:xfrm>
            <a:off x="1058700" y="1094625"/>
            <a:ext cx="7026600" cy="882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dk2"/>
                </a:solidFill>
                <a:latin typeface="Proxima Nova"/>
                <a:ea typeface="Proxima Nova"/>
                <a:cs typeface="Proxima Nova"/>
                <a:sym typeface="Proxima Nova"/>
              </a:rPr>
              <a:t>The similarity in trends prove that data quality is independent of the metric and can be accurately captured by the ingredients proposed by the study.</a:t>
            </a:r>
            <a:endParaRPr/>
          </a:p>
        </p:txBody>
      </p:sp>
      <p:sp>
        <p:nvSpPr>
          <p:cNvPr id="230" name="Google Shape;230;p40"/>
          <p:cNvSpPr/>
          <p:nvPr/>
        </p:nvSpPr>
        <p:spPr>
          <a:xfrm>
            <a:off x="342325" y="3719325"/>
            <a:ext cx="8520600" cy="1047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dk2"/>
                </a:solidFill>
                <a:latin typeface="Proxima Nova"/>
                <a:ea typeface="Proxima Nova"/>
                <a:cs typeface="Proxima Nova"/>
                <a:sym typeface="Proxima Nova"/>
              </a:rPr>
              <a:t>Principal Component Analysis is considered a standard and reliable metric</a:t>
            </a:r>
            <a:r>
              <a:rPr lang="en" sz="1800">
                <a:solidFill>
                  <a:schemeClr val="dk2"/>
                </a:solidFill>
                <a:latin typeface="Proxima Nova"/>
                <a:ea typeface="Proxima Nova"/>
                <a:cs typeface="Proxima Nova"/>
                <a:sym typeface="Proxima Nova"/>
              </a:rPr>
              <a:t> for calculating the weights of each parameter instead of the Linear Regression approach due to its widely accepted parametric.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Case Study: DHS Indian Datasets</a:t>
            </a:r>
            <a:endParaRPr/>
          </a:p>
        </p:txBody>
      </p:sp>
      <p:pic>
        <p:nvPicPr>
          <p:cNvPr id="236" name="Google Shape;236;p41"/>
          <p:cNvPicPr preferRelativeResize="0"/>
          <p:nvPr/>
        </p:nvPicPr>
        <p:blipFill rotWithShape="1">
          <a:blip r:embed="rId3">
            <a:alphaModFix/>
          </a:blip>
          <a:srcRect l="789" t="3972" r="-789" b="4064"/>
          <a:stretch/>
        </p:blipFill>
        <p:spPr>
          <a:xfrm>
            <a:off x="833725" y="950075"/>
            <a:ext cx="7358200" cy="419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rPr>
              <a:t>Case Study: DHS Indian Datasets</a:t>
            </a:r>
            <a:endParaRPr/>
          </a:p>
        </p:txBody>
      </p:sp>
      <p:pic>
        <p:nvPicPr>
          <p:cNvPr id="242" name="Google Shape;242;p42"/>
          <p:cNvPicPr preferRelativeResize="0"/>
          <p:nvPr/>
        </p:nvPicPr>
        <p:blipFill rotWithShape="1">
          <a:blip r:embed="rId3">
            <a:alphaModFix/>
          </a:blip>
          <a:srcRect t="3179" b="3580"/>
          <a:stretch/>
        </p:blipFill>
        <p:spPr>
          <a:xfrm>
            <a:off x="547075" y="942125"/>
            <a:ext cx="8116801" cy="406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311700" y="209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Synthetic Datasets </a:t>
            </a:r>
            <a:endParaRPr/>
          </a:p>
        </p:txBody>
      </p:sp>
      <p:sp>
        <p:nvSpPr>
          <p:cNvPr id="248" name="Google Shape;248;p43"/>
          <p:cNvSpPr txBox="1">
            <a:spLocks noGrp="1"/>
          </p:cNvSpPr>
          <p:nvPr>
            <p:ph type="body" idx="1"/>
          </p:nvPr>
        </p:nvSpPr>
        <p:spPr>
          <a:xfrm>
            <a:off x="311700" y="2189750"/>
            <a:ext cx="4113000" cy="2613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b="1"/>
              <a:t>Negative Noise</a:t>
            </a:r>
            <a:r>
              <a:rPr lang="en"/>
              <a:t>: Adding</a:t>
            </a:r>
            <a:endParaRPr/>
          </a:p>
          <a:p>
            <a:pPr marL="914400" lvl="1" indent="-330200" algn="l" rtl="0">
              <a:spcBef>
                <a:spcPts val="0"/>
              </a:spcBef>
              <a:spcAft>
                <a:spcPts val="0"/>
              </a:spcAft>
              <a:buSzPts val="1600"/>
              <a:buChar char="○"/>
            </a:pPr>
            <a:r>
              <a:rPr lang="en"/>
              <a:t>missing cells</a:t>
            </a:r>
            <a:endParaRPr/>
          </a:p>
          <a:p>
            <a:pPr marL="914400" lvl="1" indent="-330200" algn="l" rtl="0">
              <a:spcBef>
                <a:spcPts val="0"/>
              </a:spcBef>
              <a:spcAft>
                <a:spcPts val="0"/>
              </a:spcAft>
              <a:buSzPts val="1600"/>
              <a:buChar char="○"/>
            </a:pPr>
            <a:r>
              <a:rPr lang="en"/>
              <a:t>duplicate row samples</a:t>
            </a:r>
            <a:endParaRPr/>
          </a:p>
          <a:p>
            <a:pPr marL="914400" lvl="1" indent="-330200" algn="l" rtl="0">
              <a:spcBef>
                <a:spcPts val="0"/>
              </a:spcBef>
              <a:spcAft>
                <a:spcPts val="0"/>
              </a:spcAft>
              <a:buSzPts val="1600"/>
              <a:buChar char="○"/>
            </a:pPr>
            <a:r>
              <a:rPr lang="en"/>
              <a:t>highly correlated columns</a:t>
            </a:r>
            <a:endParaRPr/>
          </a:p>
          <a:p>
            <a:pPr marL="914400" lvl="1" indent="-330200" algn="l" rtl="0">
              <a:spcBef>
                <a:spcPts val="0"/>
              </a:spcBef>
              <a:spcAft>
                <a:spcPts val="0"/>
              </a:spcAft>
              <a:buSzPts val="1600"/>
              <a:buChar char="○"/>
            </a:pPr>
            <a:r>
              <a:rPr lang="en"/>
              <a:t>skewness to the dataset by removing some category in a column</a:t>
            </a:r>
            <a:endParaRPr/>
          </a:p>
          <a:p>
            <a:pPr marL="914400" lvl="1" indent="-330200" algn="l" rtl="0">
              <a:spcBef>
                <a:spcPts val="0"/>
              </a:spcBef>
              <a:spcAft>
                <a:spcPts val="0"/>
              </a:spcAft>
              <a:buSzPts val="1600"/>
              <a:buChar char="○"/>
            </a:pPr>
            <a:r>
              <a:rPr lang="en"/>
              <a:t>making the metadata worse.</a:t>
            </a:r>
            <a:endParaRPr/>
          </a:p>
        </p:txBody>
      </p:sp>
      <p:sp>
        <p:nvSpPr>
          <p:cNvPr id="249" name="Google Shape;249;p43"/>
          <p:cNvSpPr/>
          <p:nvPr/>
        </p:nvSpPr>
        <p:spPr>
          <a:xfrm>
            <a:off x="655475" y="1030025"/>
            <a:ext cx="7966200" cy="912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2"/>
                </a:solidFill>
                <a:latin typeface="Proxima Nova"/>
                <a:ea typeface="Proxima Nova"/>
                <a:cs typeface="Proxima Nova"/>
                <a:sym typeface="Proxima Nova"/>
              </a:rPr>
              <a:t>AIM</a:t>
            </a:r>
            <a:r>
              <a:rPr lang="en" sz="1800">
                <a:solidFill>
                  <a:schemeClr val="dk2"/>
                </a:solidFill>
                <a:latin typeface="Proxima Nova"/>
                <a:ea typeface="Proxima Nova"/>
                <a:cs typeface="Proxima Nova"/>
                <a:sym typeface="Proxima Nova"/>
              </a:rPr>
              <a:t>: To analyse the effectiveness of the proposed metric and to observe the change in values of data quality with respect to change in values of ingredients.</a:t>
            </a:r>
            <a:endParaRPr sz="1600">
              <a:solidFill>
                <a:schemeClr val="dk1"/>
              </a:solidFill>
              <a:latin typeface="Proxima Nova"/>
              <a:ea typeface="Proxima Nova"/>
              <a:cs typeface="Proxima Nova"/>
              <a:sym typeface="Proxima Nova"/>
            </a:endParaRPr>
          </a:p>
        </p:txBody>
      </p:sp>
      <p:sp>
        <p:nvSpPr>
          <p:cNvPr id="250" name="Google Shape;250;p43"/>
          <p:cNvSpPr txBox="1"/>
          <p:nvPr/>
        </p:nvSpPr>
        <p:spPr>
          <a:xfrm>
            <a:off x="4572000" y="2189750"/>
            <a:ext cx="4260300" cy="2130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2"/>
              </a:buClr>
              <a:buSzPts val="1600"/>
              <a:buFont typeface="Proxima Nova"/>
              <a:buChar char="●"/>
            </a:pPr>
            <a:r>
              <a:rPr lang="en" sz="1800" b="1">
                <a:solidFill>
                  <a:schemeClr val="dk2"/>
                </a:solidFill>
                <a:latin typeface="Proxima Nova"/>
                <a:ea typeface="Proxima Nova"/>
                <a:cs typeface="Proxima Nova"/>
                <a:sym typeface="Proxima Nova"/>
              </a:rPr>
              <a:t>Positive noise</a:t>
            </a:r>
            <a:r>
              <a:rPr lang="en" sz="1800">
                <a:solidFill>
                  <a:schemeClr val="dk2"/>
                </a:solidFill>
                <a:latin typeface="Proxima Nova"/>
                <a:ea typeface="Proxima Nova"/>
                <a:cs typeface="Proxima Nova"/>
                <a:sym typeface="Proxima Nova"/>
              </a:rPr>
              <a:t>: Removing </a:t>
            </a:r>
            <a:endParaRPr sz="1800">
              <a:solidFill>
                <a:schemeClr val="dk2"/>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dk2"/>
              </a:buClr>
              <a:buSzPts val="1600"/>
              <a:buFont typeface="Proxima Nova"/>
              <a:buChar char="○"/>
            </a:pPr>
            <a:r>
              <a:rPr lang="en">
                <a:solidFill>
                  <a:schemeClr val="dk2"/>
                </a:solidFill>
                <a:latin typeface="Proxima Nova"/>
                <a:ea typeface="Proxima Nova"/>
                <a:cs typeface="Proxima Nova"/>
                <a:sym typeface="Proxima Nova"/>
              </a:rPr>
              <a:t>missing cells</a:t>
            </a:r>
            <a:endParaRPr>
              <a:solidFill>
                <a:schemeClr val="dk2"/>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dk2"/>
              </a:buClr>
              <a:buSzPts val="1600"/>
              <a:buFont typeface="Proxima Nova"/>
              <a:buChar char="○"/>
            </a:pPr>
            <a:r>
              <a:rPr lang="en">
                <a:solidFill>
                  <a:schemeClr val="dk2"/>
                </a:solidFill>
                <a:latin typeface="Proxima Nova"/>
                <a:ea typeface="Proxima Nova"/>
                <a:cs typeface="Proxima Nova"/>
                <a:sym typeface="Proxima Nova"/>
              </a:rPr>
              <a:t>duplicate rows</a:t>
            </a:r>
            <a:endParaRPr>
              <a:solidFill>
                <a:schemeClr val="dk2"/>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dk2"/>
              </a:buClr>
              <a:buSzPts val="1600"/>
              <a:buFont typeface="Proxima Nova"/>
              <a:buChar char="○"/>
            </a:pPr>
            <a:r>
              <a:rPr lang="en">
                <a:solidFill>
                  <a:schemeClr val="dk2"/>
                </a:solidFill>
                <a:latin typeface="Proxima Nova"/>
                <a:ea typeface="Proxima Nova"/>
                <a:cs typeface="Proxima Nova"/>
                <a:sym typeface="Proxima Nova"/>
              </a:rPr>
              <a:t>Improving metadata </a:t>
            </a:r>
            <a:endParaRPr>
              <a:solidFill>
                <a:schemeClr val="dk2"/>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dk2"/>
              </a:buClr>
              <a:buSzPts val="1600"/>
              <a:buFont typeface="Proxima Nova"/>
              <a:buChar char="○"/>
            </a:pPr>
            <a:r>
              <a:rPr lang="en">
                <a:solidFill>
                  <a:schemeClr val="dk2"/>
                </a:solidFill>
                <a:latin typeface="Proxima Nova"/>
                <a:ea typeface="Proxima Nova"/>
                <a:cs typeface="Proxima Nova"/>
                <a:sym typeface="Proxima Nova"/>
              </a:rPr>
              <a:t>removing highly correlation between columns</a:t>
            </a:r>
            <a:endParaRPr>
              <a:solidFill>
                <a:schemeClr val="dk2"/>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dk2"/>
              </a:buClr>
              <a:buSzPts val="1600"/>
              <a:buFont typeface="Proxima Nova"/>
              <a:buChar char="○"/>
            </a:pPr>
            <a:r>
              <a:rPr lang="en">
                <a:solidFill>
                  <a:schemeClr val="dk2"/>
                </a:solidFill>
                <a:latin typeface="Proxima Nova"/>
                <a:ea typeface="Proxima Nova"/>
                <a:cs typeface="Proxima Nova"/>
                <a:sym typeface="Proxima Nova"/>
              </a:rPr>
              <a:t>Making continuous columns categorical</a:t>
            </a:r>
            <a:endParaRPr>
              <a:solidFill>
                <a:schemeClr val="dk2"/>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Synthetic Datasets </a:t>
            </a:r>
            <a:endParaRPr/>
          </a:p>
        </p:txBody>
      </p:sp>
      <p:pic>
        <p:nvPicPr>
          <p:cNvPr id="256" name="Google Shape;256;p44"/>
          <p:cNvPicPr preferRelativeResize="0"/>
          <p:nvPr/>
        </p:nvPicPr>
        <p:blipFill>
          <a:blip r:embed="rId3">
            <a:alphaModFix/>
          </a:blip>
          <a:stretch>
            <a:fillRect/>
          </a:stretch>
        </p:blipFill>
        <p:spPr>
          <a:xfrm>
            <a:off x="259722" y="1786401"/>
            <a:ext cx="8580823" cy="3251326"/>
          </a:xfrm>
          <a:prstGeom prst="rect">
            <a:avLst/>
          </a:prstGeom>
          <a:noFill/>
          <a:ln>
            <a:noFill/>
          </a:ln>
        </p:spPr>
      </p:pic>
      <p:sp>
        <p:nvSpPr>
          <p:cNvPr id="257" name="Google Shape;257;p44"/>
          <p:cNvSpPr txBox="1"/>
          <p:nvPr/>
        </p:nvSpPr>
        <p:spPr>
          <a:xfrm>
            <a:off x="259725" y="935400"/>
            <a:ext cx="714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Kaggle: Life Expectancy (WHO), Statistical Analysis on factors influencing Life Expectancy</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
                <a:solidFill>
                  <a:schemeClr val="dk2"/>
                </a:solidFill>
                <a:latin typeface="Proxima Nova"/>
                <a:ea typeface="Proxima Nova"/>
                <a:cs typeface="Proxima Nova"/>
                <a:sym typeface="Proxima Nova"/>
              </a:rPr>
              <a:t>Author: Kumar Rajarshi, updated 3 months ago (Version 3)</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
                <a:solidFill>
                  <a:schemeClr val="dk2"/>
                </a:solidFill>
                <a:latin typeface="Proxima Nova"/>
                <a:ea typeface="Proxima Nova"/>
                <a:cs typeface="Proxima Nova"/>
                <a:sym typeface="Proxima Nova"/>
              </a:rPr>
              <a:t>Link: </a:t>
            </a:r>
            <a:r>
              <a:rPr lang="en" u="sng">
                <a:solidFill>
                  <a:schemeClr val="hlink"/>
                </a:solidFill>
                <a:latin typeface="Proxima Nova"/>
                <a:ea typeface="Proxima Nova"/>
                <a:cs typeface="Proxima Nova"/>
                <a:sym typeface="Proxima Nova"/>
                <a:hlinkClick r:id="rId4"/>
              </a:rPr>
              <a:t>https://www.kaggle.com/kumarajarshi/life-expectancy-who</a:t>
            </a:r>
            <a:endParaRPr>
              <a:solidFill>
                <a:schemeClr val="dk2"/>
              </a:solidFill>
              <a:latin typeface="Proxima Nova"/>
              <a:ea typeface="Proxima Nova"/>
              <a:cs typeface="Proxima Nova"/>
              <a:sym typeface="Proxima Nova"/>
            </a:endParaRPr>
          </a:p>
        </p:txBody>
      </p:sp>
      <p:sp>
        <p:nvSpPr>
          <p:cNvPr id="258" name="Google Shape;258;p44"/>
          <p:cNvSpPr txBox="1"/>
          <p:nvPr/>
        </p:nvSpPr>
        <p:spPr>
          <a:xfrm>
            <a:off x="6880225" y="148025"/>
            <a:ext cx="193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roxima Nova"/>
                <a:ea typeface="Proxima Nova"/>
                <a:cs typeface="Proxima Nova"/>
                <a:sym typeface="Proxima Nova"/>
              </a:rPr>
              <a:t>Green: Positive Noise</a:t>
            </a:r>
            <a:endParaRPr>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
                <a:solidFill>
                  <a:schemeClr val="dk2"/>
                </a:solidFill>
                <a:latin typeface="Proxima Nova"/>
                <a:ea typeface="Proxima Nova"/>
                <a:cs typeface="Proxima Nova"/>
                <a:sym typeface="Proxima Nova"/>
              </a:rPr>
              <a:t>Red: Negative Noise</a:t>
            </a:r>
            <a:endParaRPr>
              <a:solidFill>
                <a:schemeClr val="dk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55000" y="21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Synthetic Datasets: DQ Comparison</a:t>
            </a:r>
            <a:endParaRPr/>
          </a:p>
        </p:txBody>
      </p:sp>
      <p:pic>
        <p:nvPicPr>
          <p:cNvPr id="264" name="Google Shape;264;p45"/>
          <p:cNvPicPr preferRelativeResize="0"/>
          <p:nvPr/>
        </p:nvPicPr>
        <p:blipFill>
          <a:blip r:embed="rId3">
            <a:alphaModFix/>
          </a:blip>
          <a:stretch>
            <a:fillRect/>
          </a:stretch>
        </p:blipFill>
        <p:spPr>
          <a:xfrm>
            <a:off x="55000" y="986625"/>
            <a:ext cx="7130599" cy="3309424"/>
          </a:xfrm>
          <a:prstGeom prst="rect">
            <a:avLst/>
          </a:prstGeom>
          <a:noFill/>
          <a:ln>
            <a:noFill/>
          </a:ln>
        </p:spPr>
      </p:pic>
      <p:pic>
        <p:nvPicPr>
          <p:cNvPr id="265" name="Google Shape;265;p45"/>
          <p:cNvPicPr preferRelativeResize="0"/>
          <p:nvPr/>
        </p:nvPicPr>
        <p:blipFill>
          <a:blip r:embed="rId4">
            <a:alphaModFix/>
          </a:blip>
          <a:stretch>
            <a:fillRect/>
          </a:stretch>
        </p:blipFill>
        <p:spPr>
          <a:xfrm>
            <a:off x="7256750" y="12"/>
            <a:ext cx="1716050" cy="5143488"/>
          </a:xfrm>
          <a:prstGeom prst="rect">
            <a:avLst/>
          </a:prstGeom>
          <a:noFill/>
          <a:ln>
            <a:noFill/>
          </a:ln>
        </p:spPr>
      </p:pic>
      <p:sp>
        <p:nvSpPr>
          <p:cNvPr id="266" name="Google Shape;266;p45"/>
          <p:cNvSpPr txBox="1"/>
          <p:nvPr/>
        </p:nvSpPr>
        <p:spPr>
          <a:xfrm>
            <a:off x="2937050" y="4743300"/>
            <a:ext cx="431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Proxima Nova"/>
                <a:ea typeface="Proxima Nova"/>
                <a:cs typeface="Proxima Nova"/>
                <a:sym typeface="Proxima Nova"/>
              </a:rPr>
              <a:t>Sorting of DQ ingredients wrt to PCA Metric values</a:t>
            </a:r>
            <a:endParaRPr>
              <a:solidFill>
                <a:schemeClr val="dk2"/>
              </a:solidFill>
              <a:latin typeface="Proxima Nova"/>
              <a:ea typeface="Proxima Nova"/>
              <a:cs typeface="Proxima Nova"/>
              <a:sym typeface="Proxima Nova"/>
            </a:endParaRPr>
          </a:p>
        </p:txBody>
      </p:sp>
      <p:cxnSp>
        <p:nvCxnSpPr>
          <p:cNvPr id="267" name="Google Shape;267;p45"/>
          <p:cNvCxnSpPr>
            <a:stCxn id="266" idx="0"/>
          </p:cNvCxnSpPr>
          <p:nvPr/>
        </p:nvCxnSpPr>
        <p:spPr>
          <a:xfrm rot="-5400000">
            <a:off x="6026450" y="3566550"/>
            <a:ext cx="247200" cy="2106300"/>
          </a:xfrm>
          <a:prstGeom prst="bentConnector2">
            <a:avLst/>
          </a:prstGeom>
          <a:noFill/>
          <a:ln w="38100" cap="flat" cmpd="sng">
            <a:solidFill>
              <a:schemeClr val="dk2"/>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AIM</a:t>
            </a:r>
            <a:endParaRPr/>
          </a:p>
        </p:txBody>
      </p:sp>
      <p:sp>
        <p:nvSpPr>
          <p:cNvPr id="133" name="Google Shape;133;p28"/>
          <p:cNvSpPr txBox="1">
            <a:spLocks noGrp="1"/>
          </p:cNvSpPr>
          <p:nvPr>
            <p:ph type="body" idx="1"/>
          </p:nvPr>
        </p:nvSpPr>
        <p:spPr>
          <a:xfrm>
            <a:off x="300775" y="1270288"/>
            <a:ext cx="8498700" cy="223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Defining “ingredients” for quantifying a dataset.</a:t>
            </a:r>
            <a:endParaRPr/>
          </a:p>
          <a:p>
            <a:pPr marL="457200" lvl="0" indent="-342900" algn="l" rtl="0">
              <a:spcBef>
                <a:spcPts val="0"/>
              </a:spcBef>
              <a:spcAft>
                <a:spcPts val="0"/>
              </a:spcAft>
              <a:buSzPts val="1800"/>
              <a:buChar char="●"/>
            </a:pPr>
            <a:r>
              <a:rPr lang="en"/>
              <a:t>Data Quality Label with values of its ingredients</a:t>
            </a:r>
            <a:endParaRPr/>
          </a:p>
          <a:p>
            <a:pPr marL="457200" lvl="0" indent="-342900" algn="l" rtl="0">
              <a:spcBef>
                <a:spcPts val="0"/>
              </a:spcBef>
              <a:spcAft>
                <a:spcPts val="0"/>
              </a:spcAft>
              <a:buSzPts val="1800"/>
              <a:buChar char="●"/>
            </a:pPr>
            <a:r>
              <a:rPr lang="en"/>
              <a:t>Platform which generates a comprehensive report applied across any dataset domains to judge the quality of data and assign a suitable score using our designed metric.</a:t>
            </a:r>
            <a:endParaRPr/>
          </a:p>
          <a:p>
            <a:pPr marL="457200" lvl="0" indent="-342900" algn="l" rtl="0">
              <a:spcBef>
                <a:spcPts val="0"/>
              </a:spcBef>
              <a:spcAft>
                <a:spcPts val="0"/>
              </a:spcAft>
              <a:buSzPts val="1800"/>
              <a:buChar char="●"/>
            </a:pPr>
            <a:r>
              <a:rPr lang="en"/>
              <a:t>Applications of Data Quality Metric</a:t>
            </a:r>
            <a:endParaRPr/>
          </a:p>
        </p:txBody>
      </p:sp>
      <p:sp>
        <p:nvSpPr>
          <p:cNvPr id="134" name="Google Shape;134;p28"/>
          <p:cNvSpPr/>
          <p:nvPr/>
        </p:nvSpPr>
        <p:spPr>
          <a:xfrm>
            <a:off x="6365300" y="358300"/>
            <a:ext cx="1759800" cy="879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Proxima Nova"/>
                <a:ea typeface="Proxima Nova"/>
                <a:cs typeface="Proxima Nova"/>
                <a:sym typeface="Proxima Nova"/>
              </a:rPr>
              <a:t>Dataset Nutrition Label Approach</a:t>
            </a:r>
            <a:endParaRPr sz="1800">
              <a:solidFill>
                <a:schemeClr val="dk2"/>
              </a:solidFill>
              <a:latin typeface="Proxima Nova"/>
              <a:ea typeface="Proxima Nova"/>
              <a:cs typeface="Proxima Nova"/>
              <a:sym typeface="Proxima Nova"/>
            </a:endParaRPr>
          </a:p>
        </p:txBody>
      </p:sp>
      <p:sp>
        <p:nvSpPr>
          <p:cNvPr id="135" name="Google Shape;135;p28"/>
          <p:cNvSpPr txBox="1"/>
          <p:nvPr/>
        </p:nvSpPr>
        <p:spPr>
          <a:xfrm>
            <a:off x="562075" y="3752400"/>
            <a:ext cx="8237400" cy="10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Proxima Nova"/>
                <a:ea typeface="Proxima Nova"/>
                <a:cs typeface="Proxima Nova"/>
                <a:sym typeface="Proxima Nova"/>
              </a:rPr>
              <a:t>Our research </a:t>
            </a:r>
            <a:r>
              <a:rPr lang="en" sz="1800">
                <a:latin typeface="Proxima Nova"/>
                <a:ea typeface="Proxima Nova"/>
                <a:cs typeface="Proxima Nova"/>
                <a:sym typeface="Proxima Nova"/>
              </a:rPr>
              <a:t>aims </a:t>
            </a:r>
            <a:r>
              <a:rPr lang="en" sz="1800">
                <a:solidFill>
                  <a:schemeClr val="dk2"/>
                </a:solidFill>
                <a:latin typeface="Proxima Nova"/>
                <a:ea typeface="Proxima Nova"/>
                <a:cs typeface="Proxima Nova"/>
                <a:sym typeface="Proxima Nova"/>
              </a:rPr>
              <a:t>to formulate a </a:t>
            </a:r>
            <a:r>
              <a:rPr lang="en" sz="1800">
                <a:solidFill>
                  <a:srgbClr val="3EADA7"/>
                </a:solidFill>
                <a:latin typeface="Proxima Nova"/>
                <a:ea typeface="Proxima Nova"/>
                <a:cs typeface="Proxima Nova"/>
                <a:sym typeface="Proxima Nova"/>
              </a:rPr>
              <a:t>Robust Data Analysis</a:t>
            </a:r>
            <a:r>
              <a:rPr lang="en" sz="1800">
                <a:solidFill>
                  <a:schemeClr val="dk2"/>
                </a:solidFill>
                <a:latin typeface="Proxima Nova"/>
                <a:ea typeface="Proxima Nova"/>
                <a:cs typeface="Proxima Nova"/>
                <a:sym typeface="Proxima Nova"/>
              </a:rPr>
              <a:t> platform which analyzes the quality of dataset and provides the user with </a:t>
            </a:r>
            <a:endParaRPr sz="18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1800">
                <a:solidFill>
                  <a:srgbClr val="3EADA7"/>
                </a:solidFill>
                <a:latin typeface="Proxima Nova"/>
                <a:ea typeface="Proxima Nova"/>
                <a:cs typeface="Proxima Nova"/>
                <a:sym typeface="Proxima Nova"/>
              </a:rPr>
              <a:t>Data Quality Label, Score </a:t>
            </a:r>
            <a:r>
              <a:rPr lang="en" sz="1800">
                <a:latin typeface="Proxima Nova"/>
                <a:ea typeface="Proxima Nova"/>
                <a:cs typeface="Proxima Nova"/>
                <a:sym typeface="Proxima Nova"/>
              </a:rPr>
              <a:t>and a</a:t>
            </a:r>
            <a:r>
              <a:rPr lang="en" sz="1800">
                <a:solidFill>
                  <a:srgbClr val="3EADA7"/>
                </a:solidFill>
                <a:latin typeface="Proxima Nova"/>
                <a:ea typeface="Proxima Nova"/>
                <a:cs typeface="Proxima Nova"/>
                <a:sym typeface="Proxima Nova"/>
              </a:rPr>
              <a:t> Comprehensive Report.</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301900" y="216425"/>
            <a:ext cx="84084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434343"/>
                </a:solidFill>
              </a:rPr>
              <a:t>Data Quality Portal</a:t>
            </a:r>
            <a:endParaRPr>
              <a:solidFill>
                <a:srgbClr val="434343"/>
              </a:solidFill>
            </a:endParaRPr>
          </a:p>
        </p:txBody>
      </p:sp>
      <p:pic>
        <p:nvPicPr>
          <p:cNvPr id="273" name="Google Shape;273;p46"/>
          <p:cNvPicPr preferRelativeResize="0"/>
          <p:nvPr/>
        </p:nvPicPr>
        <p:blipFill rotWithShape="1">
          <a:blip r:embed="rId3">
            <a:alphaModFix/>
          </a:blip>
          <a:srcRect l="37187" t="12990" r="13036"/>
          <a:stretch/>
        </p:blipFill>
        <p:spPr>
          <a:xfrm>
            <a:off x="181775" y="1818688"/>
            <a:ext cx="2532496" cy="2490125"/>
          </a:xfrm>
          <a:prstGeom prst="rect">
            <a:avLst/>
          </a:prstGeom>
          <a:noFill/>
          <a:ln>
            <a:noFill/>
          </a:ln>
        </p:spPr>
      </p:pic>
      <p:pic>
        <p:nvPicPr>
          <p:cNvPr id="274" name="Google Shape;274;p46"/>
          <p:cNvPicPr preferRelativeResize="0"/>
          <p:nvPr/>
        </p:nvPicPr>
        <p:blipFill rotWithShape="1">
          <a:blip r:embed="rId4">
            <a:alphaModFix/>
          </a:blip>
          <a:srcRect l="36348" t="15447" r="15258"/>
          <a:stretch/>
        </p:blipFill>
        <p:spPr>
          <a:xfrm>
            <a:off x="3062689" y="1788177"/>
            <a:ext cx="2659725" cy="2613901"/>
          </a:xfrm>
          <a:prstGeom prst="rect">
            <a:avLst/>
          </a:prstGeom>
          <a:noFill/>
          <a:ln>
            <a:noFill/>
          </a:ln>
        </p:spPr>
      </p:pic>
      <p:pic>
        <p:nvPicPr>
          <p:cNvPr id="275" name="Google Shape;275;p46"/>
          <p:cNvPicPr preferRelativeResize="0"/>
          <p:nvPr/>
        </p:nvPicPr>
        <p:blipFill rotWithShape="1">
          <a:blip r:embed="rId5">
            <a:alphaModFix/>
          </a:blip>
          <a:srcRect l="37068" t="18897" r="11462"/>
          <a:stretch/>
        </p:blipFill>
        <p:spPr>
          <a:xfrm>
            <a:off x="6212799" y="1892300"/>
            <a:ext cx="2566352" cy="2274700"/>
          </a:xfrm>
          <a:prstGeom prst="rect">
            <a:avLst/>
          </a:prstGeom>
          <a:noFill/>
          <a:ln>
            <a:noFill/>
          </a:ln>
        </p:spPr>
      </p:pic>
      <p:sp>
        <p:nvSpPr>
          <p:cNvPr id="276" name="Google Shape;276;p46"/>
          <p:cNvSpPr txBox="1"/>
          <p:nvPr/>
        </p:nvSpPr>
        <p:spPr>
          <a:xfrm>
            <a:off x="300975" y="4410500"/>
            <a:ext cx="2294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Uploading Dataset and Metadata </a:t>
            </a:r>
            <a:endParaRPr>
              <a:latin typeface="Proxima Nova"/>
              <a:ea typeface="Proxima Nova"/>
              <a:cs typeface="Proxima Nova"/>
              <a:sym typeface="Proxima Nova"/>
            </a:endParaRPr>
          </a:p>
        </p:txBody>
      </p:sp>
      <p:sp>
        <p:nvSpPr>
          <p:cNvPr id="277" name="Google Shape;277;p46"/>
          <p:cNvSpPr txBox="1"/>
          <p:nvPr/>
        </p:nvSpPr>
        <p:spPr>
          <a:xfrm>
            <a:off x="3062700" y="4410475"/>
            <a:ext cx="22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Data Quality Ingredients</a:t>
            </a:r>
            <a:endParaRPr>
              <a:latin typeface="Proxima Nova"/>
              <a:ea typeface="Proxima Nova"/>
              <a:cs typeface="Proxima Nova"/>
              <a:sym typeface="Proxima Nova"/>
            </a:endParaRPr>
          </a:p>
        </p:txBody>
      </p:sp>
      <p:sp>
        <p:nvSpPr>
          <p:cNvPr id="278" name="Google Shape;278;p46"/>
          <p:cNvSpPr txBox="1"/>
          <p:nvPr/>
        </p:nvSpPr>
        <p:spPr>
          <a:xfrm>
            <a:off x="6348925" y="4342275"/>
            <a:ext cx="22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About the Metric </a:t>
            </a:r>
            <a:endParaRPr>
              <a:latin typeface="Proxima Nova"/>
              <a:ea typeface="Proxima Nova"/>
              <a:cs typeface="Proxima Nova"/>
              <a:sym typeface="Proxima Nova"/>
            </a:endParaRPr>
          </a:p>
        </p:txBody>
      </p:sp>
      <p:sp>
        <p:nvSpPr>
          <p:cNvPr id="279" name="Google Shape;279;p46"/>
          <p:cNvSpPr/>
          <p:nvPr/>
        </p:nvSpPr>
        <p:spPr>
          <a:xfrm>
            <a:off x="655475" y="1030025"/>
            <a:ext cx="79662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2"/>
                </a:solidFill>
                <a:latin typeface="Proxima Nova"/>
                <a:ea typeface="Proxima Nova"/>
                <a:cs typeface="Proxima Nova"/>
                <a:sym typeface="Proxima Nova"/>
              </a:rPr>
              <a:t>AIM</a:t>
            </a:r>
            <a:r>
              <a:rPr lang="en" sz="1800">
                <a:solidFill>
                  <a:schemeClr val="dk2"/>
                </a:solidFill>
                <a:latin typeface="Proxima Nova"/>
                <a:ea typeface="Proxima Nova"/>
                <a:cs typeface="Proxima Nova"/>
                <a:sym typeface="Proxima Nova"/>
              </a:rPr>
              <a:t>: Generate Data Quality Label, Score and a comprehensive report </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body" idx="1"/>
          </p:nvPr>
        </p:nvSpPr>
        <p:spPr>
          <a:xfrm>
            <a:off x="311700" y="4079300"/>
            <a:ext cx="8349000" cy="8373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rPr>
              <a:t>“This research could be the first step in a broader effort toward data quality.”</a:t>
            </a:r>
            <a:endParaRPr>
              <a:solidFill>
                <a:srgbClr val="FFFFFF"/>
              </a:solidFill>
            </a:endParaRPr>
          </a:p>
        </p:txBody>
      </p:sp>
      <p:sp>
        <p:nvSpPr>
          <p:cNvPr id="285" name="Google Shape;285;p47"/>
          <p:cNvSpPr txBox="1">
            <a:spLocks noGrp="1"/>
          </p:cNvSpPr>
          <p:nvPr>
            <p:ph type="title" idx="4294967295"/>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rPr>
              <a:t>Conclusion</a:t>
            </a:r>
            <a:endParaRPr>
              <a:solidFill>
                <a:srgbClr val="434343"/>
              </a:solidFill>
            </a:endParaRPr>
          </a:p>
        </p:txBody>
      </p:sp>
      <p:cxnSp>
        <p:nvCxnSpPr>
          <p:cNvPr id="286" name="Google Shape;286;p47"/>
          <p:cNvCxnSpPr/>
          <p:nvPr/>
        </p:nvCxnSpPr>
        <p:spPr>
          <a:xfrm rot="10800000" flipH="1">
            <a:off x="201700" y="743800"/>
            <a:ext cx="8408700" cy="12600"/>
          </a:xfrm>
          <a:prstGeom prst="straightConnector1">
            <a:avLst/>
          </a:prstGeom>
          <a:noFill/>
          <a:ln w="9525" cap="flat" cmpd="sng">
            <a:solidFill>
              <a:srgbClr val="3EADA7"/>
            </a:solidFill>
            <a:prstDash val="solid"/>
            <a:round/>
            <a:headEnd type="none" w="med" len="med"/>
            <a:tailEnd type="none" w="med" len="med"/>
          </a:ln>
        </p:spPr>
      </p:cxnSp>
      <p:pic>
        <p:nvPicPr>
          <p:cNvPr id="287" name="Google Shape;287;p47"/>
          <p:cNvPicPr preferRelativeResize="0"/>
          <p:nvPr/>
        </p:nvPicPr>
        <p:blipFill>
          <a:blip r:embed="rId3">
            <a:alphaModFix/>
          </a:blip>
          <a:stretch>
            <a:fillRect/>
          </a:stretch>
        </p:blipFill>
        <p:spPr>
          <a:xfrm>
            <a:off x="5712300" y="832600"/>
            <a:ext cx="3145852" cy="3018101"/>
          </a:xfrm>
          <a:prstGeom prst="rect">
            <a:avLst/>
          </a:prstGeom>
          <a:noFill/>
          <a:ln>
            <a:noFill/>
          </a:ln>
        </p:spPr>
      </p:pic>
      <p:sp>
        <p:nvSpPr>
          <p:cNvPr id="288" name="Google Shape;288;p47"/>
          <p:cNvSpPr txBox="1">
            <a:spLocks noGrp="1"/>
          </p:cNvSpPr>
          <p:nvPr>
            <p:ph type="body" idx="1"/>
          </p:nvPr>
        </p:nvSpPr>
        <p:spPr>
          <a:xfrm>
            <a:off x="311700" y="1008525"/>
            <a:ext cx="5248200" cy="28272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Clr>
                <a:schemeClr val="dk2"/>
              </a:buClr>
              <a:buSzPts val="1800"/>
              <a:buChar char="●"/>
            </a:pPr>
            <a:r>
              <a:rPr lang="en">
                <a:solidFill>
                  <a:schemeClr val="dk2"/>
                </a:solidFill>
              </a:rPr>
              <a:t>Assessing data quality is an ongoing effort</a:t>
            </a:r>
            <a:endParaRPr>
              <a:solidFill>
                <a:schemeClr val="dk2"/>
              </a:solidFill>
            </a:endParaRPr>
          </a:p>
          <a:p>
            <a:pPr marL="457200" lvl="0" indent="-342900" algn="just" rtl="0">
              <a:spcBef>
                <a:spcPts val="0"/>
              </a:spcBef>
              <a:spcAft>
                <a:spcPts val="0"/>
              </a:spcAft>
              <a:buClr>
                <a:schemeClr val="dk2"/>
              </a:buClr>
              <a:buSzPts val="1800"/>
              <a:buChar char="●"/>
            </a:pPr>
            <a:r>
              <a:rPr lang="en" b="1">
                <a:solidFill>
                  <a:schemeClr val="dk2"/>
                </a:solidFill>
              </a:rPr>
              <a:t>Subjective and Objective Assessments</a:t>
            </a:r>
            <a:r>
              <a:rPr lang="en">
                <a:solidFill>
                  <a:schemeClr val="dk2"/>
                </a:solidFill>
              </a:rPr>
              <a:t> of data quality in terms of scores</a:t>
            </a:r>
            <a:endParaRPr>
              <a:solidFill>
                <a:schemeClr val="dk2"/>
              </a:solidFill>
            </a:endParaRPr>
          </a:p>
          <a:p>
            <a:pPr marL="457200" lvl="0" indent="-342900" algn="just" rtl="0">
              <a:spcBef>
                <a:spcPts val="0"/>
              </a:spcBef>
              <a:spcAft>
                <a:spcPts val="0"/>
              </a:spcAft>
              <a:buClr>
                <a:schemeClr val="dk2"/>
              </a:buClr>
              <a:buSzPts val="1800"/>
              <a:buChar char="●"/>
            </a:pPr>
            <a:r>
              <a:rPr lang="en" b="1">
                <a:solidFill>
                  <a:schemeClr val="dk2"/>
                </a:solidFill>
              </a:rPr>
              <a:t>Formulating Data Quality Metrics</a:t>
            </a:r>
            <a:r>
              <a:rPr lang="en">
                <a:solidFill>
                  <a:schemeClr val="dk2"/>
                </a:solidFill>
              </a:rPr>
              <a:t> </a:t>
            </a:r>
            <a:endParaRPr>
              <a:solidFill>
                <a:schemeClr val="dk2"/>
              </a:solidFill>
            </a:endParaRPr>
          </a:p>
          <a:p>
            <a:pPr marL="457200" lvl="0" indent="-342900" algn="just" rtl="0">
              <a:spcBef>
                <a:spcPts val="0"/>
              </a:spcBef>
              <a:spcAft>
                <a:spcPts val="0"/>
              </a:spcAft>
              <a:buClr>
                <a:schemeClr val="dk2"/>
              </a:buClr>
              <a:buSzPts val="1800"/>
              <a:buChar char="●"/>
            </a:pPr>
            <a:r>
              <a:rPr lang="en">
                <a:solidFill>
                  <a:schemeClr val="dk2"/>
                </a:solidFill>
              </a:rPr>
              <a:t>Applications of proposed Data Quality Metric</a:t>
            </a:r>
            <a:endParaRPr>
              <a:solidFill>
                <a:schemeClr val="dk2"/>
              </a:solidFill>
            </a:endParaRPr>
          </a:p>
          <a:p>
            <a:pPr marL="457200" lvl="0" indent="-342900" algn="just" rtl="0">
              <a:spcBef>
                <a:spcPts val="0"/>
              </a:spcBef>
              <a:spcAft>
                <a:spcPts val="0"/>
              </a:spcAft>
              <a:buClr>
                <a:schemeClr val="dk2"/>
              </a:buClr>
              <a:buSzPts val="1800"/>
              <a:buChar char="●"/>
            </a:pPr>
            <a:r>
              <a:rPr lang="en">
                <a:solidFill>
                  <a:schemeClr val="dk2"/>
                </a:solidFill>
              </a:rPr>
              <a:t>Data Quality Portal</a:t>
            </a:r>
            <a:endParaRPr>
              <a:solidFill>
                <a:schemeClr val="dk2"/>
              </a:solidFill>
            </a:endParaRPr>
          </a:p>
          <a:p>
            <a:pPr marL="914400" lvl="1" indent="-342900" algn="just" rtl="0">
              <a:spcBef>
                <a:spcPts val="0"/>
              </a:spcBef>
              <a:spcAft>
                <a:spcPts val="0"/>
              </a:spcAft>
              <a:buClr>
                <a:schemeClr val="dk2"/>
              </a:buClr>
              <a:buSzPts val="1800"/>
              <a:buChar char="○"/>
            </a:pPr>
            <a:r>
              <a:rPr lang="en">
                <a:solidFill>
                  <a:schemeClr val="dk2"/>
                </a:solidFill>
              </a:rPr>
              <a:t>Data Quality Label</a:t>
            </a:r>
            <a:endParaRPr>
              <a:solidFill>
                <a:schemeClr val="dk2"/>
              </a:solidFill>
            </a:endParaRPr>
          </a:p>
          <a:p>
            <a:pPr marL="914400" lvl="1" indent="-342900" algn="just" rtl="0">
              <a:spcBef>
                <a:spcPts val="0"/>
              </a:spcBef>
              <a:spcAft>
                <a:spcPts val="0"/>
              </a:spcAft>
              <a:buClr>
                <a:schemeClr val="dk2"/>
              </a:buClr>
              <a:buSzPts val="1800"/>
              <a:buChar char="○"/>
            </a:pPr>
            <a:r>
              <a:rPr lang="en">
                <a:solidFill>
                  <a:schemeClr val="dk2"/>
                </a:solidFill>
              </a:rPr>
              <a:t>Data Quality Score</a:t>
            </a:r>
            <a:endParaRPr>
              <a:solidFill>
                <a:schemeClr val="dk2"/>
              </a:solidFill>
            </a:endParaRPr>
          </a:p>
          <a:p>
            <a:pPr marL="914400" lvl="1" indent="-342900" algn="just" rtl="0">
              <a:spcBef>
                <a:spcPts val="0"/>
              </a:spcBef>
              <a:spcAft>
                <a:spcPts val="0"/>
              </a:spcAft>
              <a:buClr>
                <a:schemeClr val="dk2"/>
              </a:buClr>
              <a:buSzPts val="1800"/>
              <a:buChar char="○"/>
            </a:pPr>
            <a:r>
              <a:rPr lang="en">
                <a:solidFill>
                  <a:schemeClr val="dk2"/>
                </a:solidFill>
              </a:rPr>
              <a:t>Comprehensive Report</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THANK YOU</a:t>
            </a:r>
            <a:endParaRPr sz="3500" b="1"/>
          </a:p>
        </p:txBody>
      </p:sp>
      <p:pic>
        <p:nvPicPr>
          <p:cNvPr id="294" name="Google Shape;294;p48"/>
          <p:cNvPicPr preferRelativeResize="0"/>
          <p:nvPr/>
        </p:nvPicPr>
        <p:blipFill>
          <a:blip r:embed="rId3">
            <a:alphaModFix/>
          </a:blip>
          <a:stretch>
            <a:fillRect/>
          </a:stretch>
        </p:blipFill>
        <p:spPr>
          <a:xfrm>
            <a:off x="4603725" y="838452"/>
            <a:ext cx="1814999" cy="2436051"/>
          </a:xfrm>
          <a:prstGeom prst="rect">
            <a:avLst/>
          </a:prstGeom>
          <a:noFill/>
          <a:ln>
            <a:noFill/>
          </a:ln>
        </p:spPr>
      </p:pic>
      <p:sp>
        <p:nvSpPr>
          <p:cNvPr id="295" name="Google Shape;295;p48"/>
          <p:cNvSpPr txBox="1"/>
          <p:nvPr/>
        </p:nvSpPr>
        <p:spPr>
          <a:xfrm>
            <a:off x="6699400" y="3274500"/>
            <a:ext cx="2256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Priya Kaushal : BTech | CSE </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Roll Number : 2017081</a:t>
            </a:r>
            <a:endParaRPr sz="1300">
              <a:solidFill>
                <a:schemeClr val="dk1"/>
              </a:solidFill>
              <a:latin typeface="Proxima Nova"/>
              <a:ea typeface="Proxima Nova"/>
              <a:cs typeface="Proxima Nova"/>
              <a:sym typeface="Proxima Nova"/>
            </a:endParaRPr>
          </a:p>
        </p:txBody>
      </p:sp>
      <p:sp>
        <p:nvSpPr>
          <p:cNvPr id="296" name="Google Shape;296;p48"/>
          <p:cNvSpPr txBox="1"/>
          <p:nvPr/>
        </p:nvSpPr>
        <p:spPr>
          <a:xfrm>
            <a:off x="4382925" y="3274500"/>
            <a:ext cx="2256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Sezal Chug : BTech | CSE </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Roll Number : 2017101</a:t>
            </a:r>
            <a:endParaRPr sz="1300">
              <a:solidFill>
                <a:schemeClr val="dk1"/>
              </a:solidFill>
              <a:latin typeface="Proxima Nova"/>
              <a:ea typeface="Proxima Nova"/>
              <a:cs typeface="Proxima Nova"/>
              <a:sym typeface="Proxima Nova"/>
            </a:endParaRPr>
          </a:p>
        </p:txBody>
      </p:sp>
      <p:cxnSp>
        <p:nvCxnSpPr>
          <p:cNvPr id="297" name="Google Shape;297;p48"/>
          <p:cNvCxnSpPr/>
          <p:nvPr/>
        </p:nvCxnSpPr>
        <p:spPr>
          <a:xfrm>
            <a:off x="4204800" y="0"/>
            <a:ext cx="12900" cy="39606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48"/>
          <p:cNvSpPr txBox="1"/>
          <p:nvPr/>
        </p:nvSpPr>
        <p:spPr>
          <a:xfrm>
            <a:off x="4572000" y="154325"/>
            <a:ext cx="437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roxima Nova"/>
                <a:ea typeface="Proxima Nova"/>
                <a:cs typeface="Proxima Nova"/>
                <a:sym typeface="Proxima Nova"/>
              </a:rPr>
              <a:t>Undergraduate Students in the Project</a:t>
            </a:r>
            <a:endParaRPr sz="1800">
              <a:latin typeface="Proxima Nova"/>
              <a:ea typeface="Proxima Nova"/>
              <a:cs typeface="Proxima Nova"/>
              <a:sym typeface="Proxima Nova"/>
            </a:endParaRPr>
          </a:p>
        </p:txBody>
      </p:sp>
      <p:sp>
        <p:nvSpPr>
          <p:cNvPr id="299" name="Google Shape;299;p48"/>
          <p:cNvSpPr txBox="1"/>
          <p:nvPr/>
        </p:nvSpPr>
        <p:spPr>
          <a:xfrm>
            <a:off x="154300" y="154325"/>
            <a:ext cx="3901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roxima Nova"/>
                <a:ea typeface="Proxima Nova"/>
                <a:cs typeface="Proxima Nova"/>
                <a:sym typeface="Proxima Nova"/>
              </a:rPr>
              <a:t>Professors in the Project</a:t>
            </a:r>
            <a:endParaRPr sz="1800">
              <a:latin typeface="Proxima Nova"/>
              <a:ea typeface="Proxima Nova"/>
              <a:cs typeface="Proxima Nova"/>
              <a:sym typeface="Proxima Nova"/>
            </a:endParaRPr>
          </a:p>
        </p:txBody>
      </p:sp>
      <p:sp>
        <p:nvSpPr>
          <p:cNvPr id="300" name="Google Shape;300;p48"/>
          <p:cNvSpPr txBox="1"/>
          <p:nvPr/>
        </p:nvSpPr>
        <p:spPr>
          <a:xfrm>
            <a:off x="154300" y="2066125"/>
            <a:ext cx="3901800" cy="158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Dr. Tavpritesh Sethi</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Assistant Professor</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Computational Biology</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Indraprastha Institute of Information Technology New Delhi</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300">
              <a:solidFill>
                <a:schemeClr val="dk1"/>
              </a:solidFill>
              <a:latin typeface="Proxima Nova"/>
              <a:ea typeface="Proxima Nova"/>
              <a:cs typeface="Proxima Nova"/>
              <a:sym typeface="Proxima Nova"/>
            </a:endParaRPr>
          </a:p>
        </p:txBody>
      </p:sp>
      <p:sp>
        <p:nvSpPr>
          <p:cNvPr id="301" name="Google Shape;301;p48"/>
          <p:cNvSpPr txBox="1"/>
          <p:nvPr/>
        </p:nvSpPr>
        <p:spPr>
          <a:xfrm>
            <a:off x="154300" y="680713"/>
            <a:ext cx="3901800" cy="153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Dr. Ponnurangam Kumaraguru </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150">
                <a:solidFill>
                  <a:srgbClr val="333333"/>
                </a:solidFill>
                <a:highlight>
                  <a:srgbClr val="FFFFFF"/>
                </a:highlight>
              </a:rPr>
              <a:t>Professor</a:t>
            </a:r>
            <a:endParaRPr sz="1150">
              <a:solidFill>
                <a:srgbClr val="333333"/>
              </a:solidFill>
              <a:highlight>
                <a:srgbClr val="FFFFFF"/>
              </a:highlight>
            </a:endParaRPr>
          </a:p>
          <a:p>
            <a:pPr marL="0" lvl="0" indent="0" algn="ctr" rtl="0">
              <a:spcBef>
                <a:spcPts val="0"/>
              </a:spcBef>
              <a:spcAft>
                <a:spcPts val="0"/>
              </a:spcAft>
              <a:buNone/>
            </a:pPr>
            <a:r>
              <a:rPr lang="en" sz="1150">
                <a:solidFill>
                  <a:srgbClr val="333333"/>
                </a:solidFill>
                <a:highlight>
                  <a:srgbClr val="FFFFFF"/>
                </a:highlight>
              </a:rPr>
              <a:t>Computer Science Engineering</a:t>
            </a:r>
            <a:endParaRPr sz="1150">
              <a:solidFill>
                <a:srgbClr val="333333"/>
              </a:solidFill>
              <a:highlight>
                <a:srgbClr val="FFFFFF"/>
              </a:highlight>
            </a:endParaRPr>
          </a:p>
          <a:p>
            <a:pPr marL="0" lvl="0" indent="0" algn="ctr" rtl="0">
              <a:spcBef>
                <a:spcPts val="0"/>
              </a:spcBef>
              <a:spcAft>
                <a:spcPts val="0"/>
              </a:spcAft>
              <a:buNone/>
            </a:pPr>
            <a:r>
              <a:rPr lang="en" sz="1300">
                <a:solidFill>
                  <a:schemeClr val="dk1"/>
                </a:solidFill>
                <a:latin typeface="Proxima Nova"/>
                <a:ea typeface="Proxima Nova"/>
                <a:cs typeface="Proxima Nova"/>
                <a:sym typeface="Proxima Nova"/>
              </a:rPr>
              <a:t>Indraprastha Institute of Information Technology New Delhi</a:t>
            </a: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3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300">
              <a:solidFill>
                <a:schemeClr val="dk1"/>
              </a:solidFill>
              <a:latin typeface="Proxima Nova"/>
              <a:ea typeface="Proxima Nova"/>
              <a:cs typeface="Proxima Nova"/>
              <a:sym typeface="Proxima Nova"/>
            </a:endParaRPr>
          </a:p>
        </p:txBody>
      </p:sp>
      <p:pic>
        <p:nvPicPr>
          <p:cNvPr id="302" name="Google Shape;302;p48"/>
          <p:cNvPicPr preferRelativeResize="0"/>
          <p:nvPr/>
        </p:nvPicPr>
        <p:blipFill>
          <a:blip r:embed="rId4">
            <a:alphaModFix/>
          </a:blip>
          <a:stretch>
            <a:fillRect/>
          </a:stretch>
        </p:blipFill>
        <p:spPr>
          <a:xfrm>
            <a:off x="6617462" y="1355400"/>
            <a:ext cx="2420475" cy="19191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80175" y="169475"/>
            <a:ext cx="8430300" cy="7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Defining Nutrition Label Ingredients </a:t>
            </a: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p:txBody>
      </p:sp>
      <p:pic>
        <p:nvPicPr>
          <p:cNvPr id="141" name="Google Shape;141;p29"/>
          <p:cNvPicPr preferRelativeResize="0"/>
          <p:nvPr/>
        </p:nvPicPr>
        <p:blipFill>
          <a:blip r:embed="rId3">
            <a:alphaModFix/>
          </a:blip>
          <a:stretch>
            <a:fillRect/>
          </a:stretch>
        </p:blipFill>
        <p:spPr>
          <a:xfrm>
            <a:off x="2344813" y="869975"/>
            <a:ext cx="4454376" cy="427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0"/>
          <p:cNvSpPr txBox="1">
            <a:spLocks noGrp="1"/>
          </p:cNvSpPr>
          <p:nvPr>
            <p:ph type="body" idx="1"/>
          </p:nvPr>
        </p:nvSpPr>
        <p:spPr>
          <a:xfrm>
            <a:off x="7211996" y="445800"/>
            <a:ext cx="19320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Research Methodology</a:t>
            </a:r>
            <a:endParaRPr/>
          </a:p>
        </p:txBody>
      </p:sp>
      <p:pic>
        <p:nvPicPr>
          <p:cNvPr id="147" name="Google Shape;147;p30"/>
          <p:cNvPicPr preferRelativeResize="0"/>
          <p:nvPr/>
        </p:nvPicPr>
        <p:blipFill>
          <a:blip r:embed="rId3">
            <a:alphaModFix/>
          </a:blip>
          <a:stretch>
            <a:fillRect/>
          </a:stretch>
        </p:blipFill>
        <p:spPr>
          <a:xfrm>
            <a:off x="15842" y="0"/>
            <a:ext cx="7102531" cy="508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Retrieval </a:t>
            </a:r>
            <a:endParaRPr/>
          </a:p>
        </p:txBody>
      </p:sp>
      <p:sp>
        <p:nvSpPr>
          <p:cNvPr id="153" name="Google Shape;153;p31"/>
          <p:cNvSpPr txBox="1">
            <a:spLocks noGrp="1"/>
          </p:cNvSpPr>
          <p:nvPr>
            <p:ph type="body" idx="1"/>
          </p:nvPr>
        </p:nvSpPr>
        <p:spPr>
          <a:xfrm>
            <a:off x="318375" y="918402"/>
            <a:ext cx="5634300" cy="250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DHS data for the year 2015-16 for </a:t>
            </a:r>
            <a:r>
              <a:rPr lang="en" b="1"/>
              <a:t>Myanmar, Ethiopia, Zimbabwe, Maldives, Nepal, Nigeria, Afghanistan, Bangladesh and Cambodia.</a:t>
            </a:r>
            <a:endParaRPr b="1"/>
          </a:p>
          <a:p>
            <a:pPr marL="457200" lvl="0" indent="-342900" algn="l" rtl="0">
              <a:spcBef>
                <a:spcPts val="0"/>
              </a:spcBef>
              <a:spcAft>
                <a:spcPts val="0"/>
              </a:spcAft>
              <a:buSzPts val="1800"/>
              <a:buChar char="●"/>
            </a:pPr>
            <a:r>
              <a:rPr lang="en"/>
              <a:t>Government Health Data  (</a:t>
            </a:r>
            <a:r>
              <a:rPr lang="en" u="sng">
                <a:solidFill>
                  <a:schemeClr val="hlink"/>
                </a:solidFill>
                <a:hlinkClick r:id="rId3"/>
              </a:rPr>
              <a:t>https://healthdata.gov</a:t>
            </a:r>
            <a:r>
              <a:rPr lang="en"/>
              <a:t>)</a:t>
            </a:r>
            <a:endParaRPr/>
          </a:p>
          <a:p>
            <a:pPr marL="457200" lvl="0" indent="-342900" algn="l" rtl="0">
              <a:spcBef>
                <a:spcPts val="0"/>
              </a:spcBef>
              <a:spcAft>
                <a:spcPts val="0"/>
              </a:spcAft>
              <a:buSzPts val="1800"/>
              <a:buChar char="●"/>
            </a:pPr>
            <a:r>
              <a:rPr lang="en"/>
              <a:t>Health and Social Care Open Data platform (</a:t>
            </a:r>
            <a:r>
              <a:rPr lang="en" u="sng">
                <a:solidFill>
                  <a:schemeClr val="hlink"/>
                </a:solidFill>
                <a:hlinkClick r:id="rId4"/>
              </a:rPr>
              <a:t>https://www.opendata.nhs.scot/</a:t>
            </a:r>
            <a:r>
              <a:rPr lang="en"/>
              <a:t>)</a:t>
            </a:r>
            <a:endParaRPr/>
          </a:p>
        </p:txBody>
      </p:sp>
      <p:pic>
        <p:nvPicPr>
          <p:cNvPr id="154" name="Google Shape;154;p31"/>
          <p:cNvPicPr preferRelativeResize="0"/>
          <p:nvPr/>
        </p:nvPicPr>
        <p:blipFill>
          <a:blip r:embed="rId5">
            <a:alphaModFix/>
          </a:blip>
          <a:stretch>
            <a:fillRect/>
          </a:stretch>
        </p:blipFill>
        <p:spPr>
          <a:xfrm>
            <a:off x="6498925" y="947655"/>
            <a:ext cx="1895225" cy="3997125"/>
          </a:xfrm>
          <a:prstGeom prst="rect">
            <a:avLst/>
          </a:prstGeom>
          <a:noFill/>
          <a:ln>
            <a:noFill/>
          </a:ln>
        </p:spPr>
      </p:pic>
      <p:pic>
        <p:nvPicPr>
          <p:cNvPr id="155" name="Google Shape;155;p31"/>
          <p:cNvPicPr preferRelativeResize="0"/>
          <p:nvPr/>
        </p:nvPicPr>
        <p:blipFill>
          <a:blip r:embed="rId6">
            <a:alphaModFix/>
          </a:blip>
          <a:stretch>
            <a:fillRect/>
          </a:stretch>
        </p:blipFill>
        <p:spPr>
          <a:xfrm>
            <a:off x="4383685" y="2995050"/>
            <a:ext cx="1728125" cy="503550"/>
          </a:xfrm>
          <a:prstGeom prst="rect">
            <a:avLst/>
          </a:prstGeom>
          <a:noFill/>
          <a:ln>
            <a:noFill/>
          </a:ln>
        </p:spPr>
      </p:pic>
      <p:pic>
        <p:nvPicPr>
          <p:cNvPr id="156" name="Google Shape;156;p31"/>
          <p:cNvPicPr preferRelativeResize="0"/>
          <p:nvPr/>
        </p:nvPicPr>
        <p:blipFill>
          <a:blip r:embed="rId7">
            <a:alphaModFix/>
          </a:blip>
          <a:stretch>
            <a:fillRect/>
          </a:stretch>
        </p:blipFill>
        <p:spPr>
          <a:xfrm>
            <a:off x="2508717" y="3033912"/>
            <a:ext cx="1253600" cy="425850"/>
          </a:xfrm>
          <a:prstGeom prst="rect">
            <a:avLst/>
          </a:prstGeom>
          <a:noFill/>
          <a:ln>
            <a:noFill/>
          </a:ln>
        </p:spPr>
      </p:pic>
      <p:pic>
        <p:nvPicPr>
          <p:cNvPr id="157" name="Google Shape;157;p31"/>
          <p:cNvPicPr preferRelativeResize="0"/>
          <p:nvPr/>
        </p:nvPicPr>
        <p:blipFill>
          <a:blip r:embed="rId8">
            <a:alphaModFix/>
          </a:blip>
          <a:stretch>
            <a:fillRect/>
          </a:stretch>
        </p:blipFill>
        <p:spPr>
          <a:xfrm>
            <a:off x="234975" y="3068485"/>
            <a:ext cx="2116219" cy="356715"/>
          </a:xfrm>
          <a:prstGeom prst="rect">
            <a:avLst/>
          </a:prstGeom>
          <a:noFill/>
          <a:ln>
            <a:noFill/>
          </a:ln>
        </p:spPr>
      </p:pic>
      <p:sp>
        <p:nvSpPr>
          <p:cNvPr id="158" name="Google Shape;158;p31"/>
          <p:cNvSpPr txBox="1"/>
          <p:nvPr/>
        </p:nvSpPr>
        <p:spPr>
          <a:xfrm>
            <a:off x="391700" y="3966475"/>
            <a:ext cx="5720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Data Quality Database</a:t>
            </a:r>
            <a:endParaRPr sz="1800" b="1">
              <a:solidFill>
                <a:schemeClr val="dk2"/>
              </a:solidFill>
              <a:latin typeface="Proxima Nova"/>
              <a:ea typeface="Proxima Nova"/>
              <a:cs typeface="Proxima Nova"/>
              <a:sym typeface="Proxima Nova"/>
            </a:endParaRPr>
          </a:p>
          <a:p>
            <a:pPr marL="0" lvl="0" indent="0" algn="l" rtl="0">
              <a:spcBef>
                <a:spcPts val="0"/>
              </a:spcBef>
              <a:spcAft>
                <a:spcPts val="0"/>
              </a:spcAft>
              <a:buNone/>
            </a:pPr>
            <a:r>
              <a:rPr lang="en" sz="1600" u="sng">
                <a:solidFill>
                  <a:schemeClr val="hlink"/>
                </a:solidFill>
                <a:latin typeface="Proxima Nova"/>
                <a:ea typeface="Proxima Nova"/>
                <a:cs typeface="Proxima Nova"/>
                <a:sym typeface="Proxima Nova"/>
                <a:hlinkClick r:id="rId9"/>
              </a:rPr>
              <a:t>https://docs.google.com/spreadsheets/d/13jXGvzRNS3YbxiMeodIhZBkNQiKG3cwwhDrEoSvGlqI/edit?usp=sharing</a:t>
            </a:r>
            <a:endParaRPr sz="1600">
              <a:solidFill>
                <a:schemeClr val="dk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Formulation of </a:t>
            </a:r>
            <a:endParaRPr/>
          </a:p>
          <a:p>
            <a:pPr marL="0" lvl="0" indent="0" algn="l" rtl="0">
              <a:spcBef>
                <a:spcPts val="0"/>
              </a:spcBef>
              <a:spcAft>
                <a:spcPts val="0"/>
              </a:spcAft>
              <a:buNone/>
            </a:pPr>
            <a:r>
              <a:rPr lang="en"/>
              <a:t>Data Quality Metric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3"/>
          <p:cNvSpPr txBox="1">
            <a:spLocks noGrp="1"/>
          </p:cNvSpPr>
          <p:nvPr>
            <p:ph type="title"/>
          </p:nvPr>
        </p:nvSpPr>
        <p:spPr>
          <a:xfrm>
            <a:off x="289825" y="169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Metric</a:t>
            </a:r>
            <a:endParaRPr/>
          </a:p>
        </p:txBody>
      </p:sp>
      <p:pic>
        <p:nvPicPr>
          <p:cNvPr id="169" name="Google Shape;169;p33"/>
          <p:cNvPicPr preferRelativeResize="0"/>
          <p:nvPr/>
        </p:nvPicPr>
        <p:blipFill>
          <a:blip r:embed="rId3">
            <a:alphaModFix/>
          </a:blip>
          <a:stretch>
            <a:fillRect/>
          </a:stretch>
        </p:blipFill>
        <p:spPr>
          <a:xfrm>
            <a:off x="5538325" y="883350"/>
            <a:ext cx="3559600" cy="4241875"/>
          </a:xfrm>
          <a:prstGeom prst="rect">
            <a:avLst/>
          </a:prstGeom>
          <a:noFill/>
          <a:ln>
            <a:noFill/>
          </a:ln>
        </p:spPr>
      </p:pic>
      <p:sp>
        <p:nvSpPr>
          <p:cNvPr id="170" name="Google Shape;170;p33"/>
          <p:cNvSpPr txBox="1"/>
          <p:nvPr/>
        </p:nvSpPr>
        <p:spPr>
          <a:xfrm>
            <a:off x="289825" y="1028702"/>
            <a:ext cx="4853700" cy="1950900"/>
          </a:xfrm>
          <a:prstGeom prst="rect">
            <a:avLst/>
          </a:prstGeom>
          <a:noFill/>
          <a:ln>
            <a:noFill/>
          </a:ln>
        </p:spPr>
        <p:txBody>
          <a:bodyPr spcFirstLastPara="1" wrap="square" lIns="91425" tIns="91425" rIns="91425" bIns="91425" anchor="t" anchorCtr="0">
            <a:spAutoFit/>
          </a:bodyPr>
          <a:lstStyle/>
          <a:p>
            <a:pPr marL="114300" lvl="0" indent="-222250" algn="just" rtl="0">
              <a:lnSpc>
                <a:spcPct val="115000"/>
              </a:lnSpc>
              <a:spcBef>
                <a:spcPts val="0"/>
              </a:spcBef>
              <a:spcAft>
                <a:spcPts val="0"/>
              </a:spcAft>
              <a:buClr>
                <a:schemeClr val="dk2"/>
              </a:buClr>
              <a:buSzPts val="1700"/>
              <a:buFont typeface="Proxima Nova"/>
              <a:buChar char="●"/>
            </a:pPr>
            <a:r>
              <a:rPr lang="en" sz="1700" b="1">
                <a:solidFill>
                  <a:schemeClr val="dk2"/>
                </a:solidFill>
                <a:latin typeface="Proxima Nova"/>
                <a:ea typeface="Proxima Nova"/>
                <a:cs typeface="Proxima Nova"/>
                <a:sym typeface="Proxima Nova"/>
              </a:rPr>
              <a:t>Principal Component Analysis (PCA)</a:t>
            </a:r>
            <a:r>
              <a:rPr lang="en" sz="1700">
                <a:solidFill>
                  <a:schemeClr val="dk2"/>
                </a:solidFill>
                <a:latin typeface="Proxima Nova"/>
                <a:ea typeface="Proxima Nova"/>
                <a:cs typeface="Proxima Nova"/>
                <a:sym typeface="Proxima Nova"/>
              </a:rPr>
              <a:t> is used to calculate the principal components loadings of dataset. </a:t>
            </a:r>
            <a:endParaRPr sz="1700">
              <a:solidFill>
                <a:schemeClr val="dk2"/>
              </a:solidFill>
              <a:latin typeface="Proxima Nova"/>
              <a:ea typeface="Proxima Nova"/>
              <a:cs typeface="Proxima Nova"/>
              <a:sym typeface="Proxima Nova"/>
            </a:endParaRPr>
          </a:p>
          <a:p>
            <a:pPr marL="114300" lvl="0" indent="-222250" algn="just" rtl="0">
              <a:lnSpc>
                <a:spcPct val="115000"/>
              </a:lnSpc>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Positive and Negative Loadings</a:t>
            </a:r>
            <a:endParaRPr sz="1700">
              <a:solidFill>
                <a:schemeClr val="dk2"/>
              </a:solidFill>
              <a:latin typeface="Proxima Nova"/>
              <a:ea typeface="Proxima Nova"/>
              <a:cs typeface="Proxima Nova"/>
              <a:sym typeface="Proxima Nova"/>
            </a:endParaRPr>
          </a:p>
          <a:p>
            <a:pPr marL="114300" lvl="0" indent="-222250" algn="just" rtl="0">
              <a:lnSpc>
                <a:spcPct val="115000"/>
              </a:lnSpc>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Shift in Offset</a:t>
            </a:r>
            <a:endParaRPr sz="1700">
              <a:solidFill>
                <a:schemeClr val="dk2"/>
              </a:solidFill>
              <a:latin typeface="Proxima Nova"/>
              <a:ea typeface="Proxima Nova"/>
              <a:cs typeface="Proxima Nova"/>
              <a:sym typeface="Proxima Nova"/>
            </a:endParaRPr>
          </a:p>
          <a:p>
            <a:pPr marL="114300" lvl="0" indent="-222250" algn="just" rtl="0">
              <a:lnSpc>
                <a:spcPct val="115000"/>
              </a:lnSpc>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Normalization</a:t>
            </a:r>
            <a:endParaRPr sz="1700">
              <a:solidFill>
                <a:schemeClr val="dk2"/>
              </a:solidFill>
              <a:latin typeface="Proxima Nova"/>
              <a:ea typeface="Proxima Nova"/>
              <a:cs typeface="Proxima Nova"/>
              <a:sym typeface="Proxima Nova"/>
            </a:endParaRPr>
          </a:p>
        </p:txBody>
      </p:sp>
      <p:pic>
        <p:nvPicPr>
          <p:cNvPr id="171" name="Google Shape;171;p33"/>
          <p:cNvPicPr preferRelativeResize="0"/>
          <p:nvPr/>
        </p:nvPicPr>
        <p:blipFill>
          <a:blip r:embed="rId4">
            <a:alphaModFix/>
          </a:blip>
          <a:stretch>
            <a:fillRect/>
          </a:stretch>
        </p:blipFill>
        <p:spPr>
          <a:xfrm>
            <a:off x="187463" y="2889925"/>
            <a:ext cx="5058427" cy="223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rPr>
              <a:t>Similarity Metric</a:t>
            </a:r>
            <a:endParaRPr/>
          </a:p>
        </p:txBody>
      </p:sp>
      <p:grpSp>
        <p:nvGrpSpPr>
          <p:cNvPr id="177" name="Google Shape;177;p34"/>
          <p:cNvGrpSpPr/>
          <p:nvPr/>
        </p:nvGrpSpPr>
        <p:grpSpPr>
          <a:xfrm>
            <a:off x="76200" y="1189989"/>
            <a:ext cx="2214600" cy="3217636"/>
            <a:chOff x="0" y="1189989"/>
            <a:chExt cx="2214600" cy="3217636"/>
          </a:xfrm>
        </p:grpSpPr>
        <p:sp>
          <p:nvSpPr>
            <p:cNvPr id="178" name="Google Shape;178;p34"/>
            <p:cNvSpPr/>
            <p:nvPr/>
          </p:nvSpPr>
          <p:spPr>
            <a:xfrm>
              <a:off x="0" y="1189989"/>
              <a:ext cx="22146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Cosine Similarity Score</a:t>
              </a:r>
              <a:endParaRPr sz="1700">
                <a:solidFill>
                  <a:srgbClr val="FFFFFF"/>
                </a:solidFill>
                <a:latin typeface="Roboto"/>
                <a:ea typeface="Roboto"/>
                <a:cs typeface="Roboto"/>
                <a:sym typeface="Roboto"/>
              </a:endParaRPr>
            </a:p>
          </p:txBody>
        </p:sp>
        <p:sp>
          <p:nvSpPr>
            <p:cNvPr id="179" name="Google Shape;179;p34"/>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Cosine Similarity score between vectors of i</a:t>
              </a:r>
              <a:r>
                <a:rPr lang="en" baseline="30000">
                  <a:latin typeface="Roboto"/>
                  <a:ea typeface="Roboto"/>
                  <a:cs typeface="Roboto"/>
                  <a:sym typeface="Roboto"/>
                </a:rPr>
                <a:t>th</a:t>
              </a:r>
              <a:r>
                <a:rPr lang="en">
                  <a:latin typeface="Roboto"/>
                  <a:ea typeface="Roboto"/>
                  <a:cs typeface="Roboto"/>
                  <a:sym typeface="Roboto"/>
                </a:rPr>
                <a:t> dataset and the ideal dataset. </a:t>
              </a: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80" name="Google Shape;180;p34"/>
          <p:cNvGrpSpPr/>
          <p:nvPr/>
        </p:nvGrpSpPr>
        <p:grpSpPr>
          <a:xfrm>
            <a:off x="1914525" y="1189775"/>
            <a:ext cx="2064000" cy="3217850"/>
            <a:chOff x="1838325" y="1189775"/>
            <a:chExt cx="2064000" cy="3217850"/>
          </a:xfrm>
        </p:grpSpPr>
        <p:sp>
          <p:nvSpPr>
            <p:cNvPr id="181" name="Google Shape;181;p34"/>
            <p:cNvSpPr/>
            <p:nvPr/>
          </p:nvSpPr>
          <p:spPr>
            <a:xfrm>
              <a:off x="1838325" y="1189775"/>
              <a:ext cx="20640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Data Quality Values</a:t>
              </a:r>
              <a:endParaRPr sz="1700">
                <a:solidFill>
                  <a:srgbClr val="FFFFFF"/>
                </a:solidFill>
                <a:latin typeface="Roboto"/>
                <a:ea typeface="Roboto"/>
                <a:cs typeface="Roboto"/>
                <a:sym typeface="Roboto"/>
              </a:endParaRPr>
            </a:p>
          </p:txBody>
        </p:sp>
        <p:sp>
          <p:nvSpPr>
            <p:cNvPr id="182" name="Google Shape;182;p34"/>
            <p:cNvSpPr txBox="1"/>
            <p:nvPr/>
          </p:nvSpPr>
          <p:spPr>
            <a:xfrm>
              <a:off x="20172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Approximate Data Quality value for each dataset by subtracting the cosine similarity score from 100. </a:t>
              </a: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83" name="Google Shape;183;p34"/>
          <p:cNvGrpSpPr/>
          <p:nvPr/>
        </p:nvGrpSpPr>
        <p:grpSpPr>
          <a:xfrm>
            <a:off x="3592950" y="1189775"/>
            <a:ext cx="2064000" cy="3217850"/>
            <a:chOff x="3516750" y="1189775"/>
            <a:chExt cx="2064000" cy="3217850"/>
          </a:xfrm>
        </p:grpSpPr>
        <p:sp>
          <p:nvSpPr>
            <p:cNvPr id="184" name="Google Shape;184;p34"/>
            <p:cNvSpPr/>
            <p:nvPr/>
          </p:nvSpPr>
          <p:spPr>
            <a:xfrm>
              <a:off x="35167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Training Dataset</a:t>
              </a:r>
              <a:endParaRPr sz="1700">
                <a:solidFill>
                  <a:srgbClr val="FFFFFF"/>
                </a:solidFill>
                <a:latin typeface="Roboto"/>
                <a:ea typeface="Roboto"/>
                <a:cs typeface="Roboto"/>
                <a:sym typeface="Roboto"/>
              </a:endParaRPr>
            </a:p>
          </p:txBody>
        </p:sp>
        <p:sp>
          <p:nvSpPr>
            <p:cNvPr id="185" name="Google Shape;185;p34"/>
            <p:cNvSpPr txBox="1"/>
            <p:nvPr/>
          </p:nvSpPr>
          <p:spPr>
            <a:xfrm>
              <a:off x="37394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Formulating the Training dataset which includes Data Quality ingredients as independent variables and Data Quality Scores as dependent variable. </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grpSp>
      <p:grpSp>
        <p:nvGrpSpPr>
          <p:cNvPr id="186" name="Google Shape;186;p34"/>
          <p:cNvGrpSpPr/>
          <p:nvPr/>
        </p:nvGrpSpPr>
        <p:grpSpPr>
          <a:xfrm>
            <a:off x="6950225" y="1189775"/>
            <a:ext cx="2064000" cy="3217850"/>
            <a:chOff x="6874025" y="1189775"/>
            <a:chExt cx="2064000" cy="3217850"/>
          </a:xfrm>
        </p:grpSpPr>
        <p:sp>
          <p:nvSpPr>
            <p:cNvPr id="187" name="Google Shape;187;p34"/>
            <p:cNvSpPr/>
            <p:nvPr/>
          </p:nvSpPr>
          <p:spPr>
            <a:xfrm>
              <a:off x="6874025" y="1189775"/>
              <a:ext cx="20640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Data Quality Metric</a:t>
              </a:r>
              <a:endParaRPr sz="1700">
                <a:solidFill>
                  <a:srgbClr val="FFFFFF"/>
                </a:solidFill>
                <a:latin typeface="Roboto"/>
                <a:ea typeface="Roboto"/>
                <a:cs typeface="Roboto"/>
                <a:sym typeface="Roboto"/>
              </a:endParaRPr>
            </a:p>
          </p:txBody>
        </p:sp>
        <p:sp>
          <p:nvSpPr>
            <p:cNvPr id="188" name="Google Shape;188;p34"/>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Data Quality Metric through these coefficients. </a:t>
              </a:r>
              <a:endParaRPr>
                <a:latin typeface="Roboto"/>
                <a:ea typeface="Roboto"/>
                <a:cs typeface="Roboto"/>
                <a:sym typeface="Roboto"/>
              </a:endParaRPr>
            </a:p>
          </p:txBody>
        </p:sp>
      </p:grpSp>
      <p:grpSp>
        <p:nvGrpSpPr>
          <p:cNvPr id="189" name="Google Shape;189;p34"/>
          <p:cNvGrpSpPr/>
          <p:nvPr/>
        </p:nvGrpSpPr>
        <p:grpSpPr>
          <a:xfrm>
            <a:off x="5271550" y="1189775"/>
            <a:ext cx="2064000" cy="3217850"/>
            <a:chOff x="5195350" y="1189775"/>
            <a:chExt cx="2064000" cy="3217850"/>
          </a:xfrm>
        </p:grpSpPr>
        <p:sp>
          <p:nvSpPr>
            <p:cNvPr id="190" name="Google Shape;190;p34"/>
            <p:cNvSpPr/>
            <p:nvPr/>
          </p:nvSpPr>
          <p:spPr>
            <a:xfrm>
              <a:off x="5195350" y="1189775"/>
              <a:ext cx="20640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Linear Regression</a:t>
              </a:r>
              <a:endParaRPr sz="1700">
                <a:solidFill>
                  <a:srgbClr val="FFFFFF"/>
                </a:solidFill>
                <a:latin typeface="Roboto"/>
                <a:ea typeface="Roboto"/>
                <a:cs typeface="Roboto"/>
                <a:sym typeface="Roboto"/>
              </a:endParaRPr>
            </a:p>
          </p:txBody>
        </p:sp>
        <p:sp>
          <p:nvSpPr>
            <p:cNvPr id="191" name="Google Shape;191;p34"/>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Coefficient for each ingredient using the Linear Regression</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rPr>
              <a:t>Weightages using Linear Regression</a:t>
            </a:r>
            <a:endParaRPr>
              <a:solidFill>
                <a:srgbClr val="434343"/>
              </a:solidFill>
            </a:endParaRPr>
          </a:p>
        </p:txBody>
      </p:sp>
      <p:pic>
        <p:nvPicPr>
          <p:cNvPr id="197" name="Google Shape;197;p35"/>
          <p:cNvPicPr preferRelativeResize="0"/>
          <p:nvPr/>
        </p:nvPicPr>
        <p:blipFill>
          <a:blip r:embed="rId3">
            <a:alphaModFix/>
          </a:blip>
          <a:stretch>
            <a:fillRect/>
          </a:stretch>
        </p:blipFill>
        <p:spPr>
          <a:xfrm>
            <a:off x="311700" y="1145275"/>
            <a:ext cx="5009424" cy="3280875"/>
          </a:xfrm>
          <a:prstGeom prst="rect">
            <a:avLst/>
          </a:prstGeom>
          <a:noFill/>
          <a:ln>
            <a:noFill/>
          </a:ln>
        </p:spPr>
      </p:pic>
      <p:pic>
        <p:nvPicPr>
          <p:cNvPr id="198" name="Google Shape;198;p35"/>
          <p:cNvPicPr preferRelativeResize="0"/>
          <p:nvPr/>
        </p:nvPicPr>
        <p:blipFill rotWithShape="1">
          <a:blip r:embed="rId4">
            <a:alphaModFix/>
          </a:blip>
          <a:srcRect t="6305"/>
          <a:stretch/>
        </p:blipFill>
        <p:spPr>
          <a:xfrm>
            <a:off x="5449725" y="1204550"/>
            <a:ext cx="3518076" cy="35649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2596</Words>
  <Application>Microsoft Office PowerPoint</Application>
  <PresentationFormat>On-screen Show (16:9)</PresentationFormat>
  <Paragraphs>221</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Droid Sans</vt:lpstr>
      <vt:lpstr>Proxima Nova</vt:lpstr>
      <vt:lpstr>Quattrocento Sans</vt:lpstr>
      <vt:lpstr>Arial</vt:lpstr>
      <vt:lpstr>Roboto</vt:lpstr>
      <vt:lpstr>Simple Light</vt:lpstr>
      <vt:lpstr>IIIT-Delhi</vt:lpstr>
      <vt:lpstr>DATA QUALITY IN HEALTHCARE</vt:lpstr>
      <vt:lpstr>AIM</vt:lpstr>
      <vt:lpstr>Defining Nutrition Label Ingredients    </vt:lpstr>
      <vt:lpstr>PowerPoint Presentation</vt:lpstr>
      <vt:lpstr>Dataset Retrieval </vt:lpstr>
      <vt:lpstr>Formulation of  Data Quality Metric</vt:lpstr>
      <vt:lpstr>Principal Component Analysis Metric</vt:lpstr>
      <vt:lpstr>Similarity Metric</vt:lpstr>
      <vt:lpstr>Weightages using Linear Regression</vt:lpstr>
      <vt:lpstr>Application of Proposed Metric</vt:lpstr>
      <vt:lpstr>Testing Dataset</vt:lpstr>
      <vt:lpstr>Trends of Data Quality</vt:lpstr>
      <vt:lpstr>Trends of Data Quality</vt:lpstr>
      <vt:lpstr>Trends of Data Quality</vt:lpstr>
      <vt:lpstr>Case Study: DHS Indian Datasets</vt:lpstr>
      <vt:lpstr>Case Study: DHS Indian Datasets</vt:lpstr>
      <vt:lpstr>Creating Synthetic Datasets </vt:lpstr>
      <vt:lpstr>Creating Synthetic Datasets </vt:lpstr>
      <vt:lpstr>Creating Synthetic Datasets: DQ Comparison</vt:lpstr>
      <vt:lpstr>Data Quality Portal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IN HEALTHCARE</dc:title>
  <cp:lastModifiedBy>Sezal Chug</cp:lastModifiedBy>
  <cp:revision>1</cp:revision>
  <dcterms:modified xsi:type="dcterms:W3CDTF">2021-06-05T06:32:56Z</dcterms:modified>
</cp:coreProperties>
</file>